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64"/>
  </p:notesMasterIdLst>
  <p:handoutMasterIdLst>
    <p:handoutMasterId r:id="rId65"/>
  </p:handoutMasterIdLst>
  <p:sldIdLst>
    <p:sldId id="559" r:id="rId2"/>
    <p:sldId id="561" r:id="rId3"/>
    <p:sldId id="553" r:id="rId4"/>
    <p:sldId id="558" r:id="rId5"/>
    <p:sldId id="432" r:id="rId6"/>
    <p:sldId id="420" r:id="rId7"/>
    <p:sldId id="422" r:id="rId8"/>
    <p:sldId id="428" r:id="rId9"/>
    <p:sldId id="454" r:id="rId10"/>
    <p:sldId id="434" r:id="rId11"/>
    <p:sldId id="451" r:id="rId12"/>
    <p:sldId id="427" r:id="rId13"/>
    <p:sldId id="433" r:id="rId14"/>
    <p:sldId id="457" r:id="rId15"/>
    <p:sldId id="481" r:id="rId16"/>
    <p:sldId id="459" r:id="rId17"/>
    <p:sldId id="430" r:id="rId18"/>
    <p:sldId id="555" r:id="rId19"/>
    <p:sldId id="424" r:id="rId20"/>
    <p:sldId id="426" r:id="rId21"/>
    <p:sldId id="560" r:id="rId22"/>
    <p:sldId id="467" r:id="rId23"/>
    <p:sldId id="488" r:id="rId24"/>
    <p:sldId id="482" r:id="rId25"/>
    <p:sldId id="436" r:id="rId26"/>
    <p:sldId id="466" r:id="rId27"/>
    <p:sldId id="483" r:id="rId28"/>
    <p:sldId id="471" r:id="rId29"/>
    <p:sldId id="507" r:id="rId30"/>
    <p:sldId id="468" r:id="rId31"/>
    <p:sldId id="429" r:id="rId32"/>
    <p:sldId id="556" r:id="rId33"/>
    <p:sldId id="516" r:id="rId34"/>
    <p:sldId id="518" r:id="rId35"/>
    <p:sldId id="444" r:id="rId36"/>
    <p:sldId id="449" r:id="rId37"/>
    <p:sldId id="268" r:id="rId38"/>
    <p:sldId id="536" r:id="rId39"/>
    <p:sldId id="538" r:id="rId40"/>
    <p:sldId id="539" r:id="rId41"/>
    <p:sldId id="278" r:id="rId42"/>
    <p:sldId id="540" r:id="rId43"/>
    <p:sldId id="431" r:id="rId44"/>
    <p:sldId id="541" r:id="rId45"/>
    <p:sldId id="529" r:id="rId46"/>
    <p:sldId id="530" r:id="rId47"/>
    <p:sldId id="533" r:id="rId48"/>
    <p:sldId id="544" r:id="rId49"/>
    <p:sldId id="545" r:id="rId50"/>
    <p:sldId id="441" r:id="rId51"/>
    <p:sldId id="557" r:id="rId52"/>
    <p:sldId id="425" r:id="rId53"/>
    <p:sldId id="455" r:id="rId54"/>
    <p:sldId id="547" r:id="rId55"/>
    <p:sldId id="548" r:id="rId56"/>
    <p:sldId id="458" r:id="rId57"/>
    <p:sldId id="462" r:id="rId58"/>
    <p:sldId id="549" r:id="rId59"/>
    <p:sldId id="551" r:id="rId60"/>
    <p:sldId id="554" r:id="rId61"/>
    <p:sldId id="552" r:id="rId62"/>
    <p:sldId id="421" r:id="rId63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FF00"/>
    <a:srgbClr val="3333FF"/>
    <a:srgbClr val="D9FF8F"/>
    <a:srgbClr val="A87E4A"/>
    <a:srgbClr val="FF00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562" autoAdjust="0"/>
    <p:restoredTop sz="98542" autoAdjust="0"/>
  </p:normalViewPr>
  <p:slideViewPr>
    <p:cSldViewPr>
      <p:cViewPr varScale="1">
        <p:scale>
          <a:sx n="116" d="100"/>
          <a:sy n="116" d="100"/>
        </p:scale>
        <p:origin x="184" y="8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262" tIns="47631" rIns="95262" bIns="47631" numCol="1" anchor="t" anchorCtr="0" compatLnSpc="1">
            <a:prstTxWarp prst="textNoShape">
              <a:avLst/>
            </a:prstTxWarp>
          </a:bodyPr>
          <a:lstStyle>
            <a:lvl1pPr defTabSz="95250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262" tIns="47631" rIns="95262" bIns="47631" numCol="1" anchor="t" anchorCtr="0" compatLnSpc="1">
            <a:prstTxWarp prst="textNoShape">
              <a:avLst/>
            </a:prstTxWarp>
          </a:bodyPr>
          <a:lstStyle>
            <a:lvl1pPr algn="r" defTabSz="95250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262" tIns="47631" rIns="95262" bIns="47631" numCol="1" anchor="b" anchorCtr="0" compatLnSpc="1">
            <a:prstTxWarp prst="textNoShape">
              <a:avLst/>
            </a:prstTxWarp>
          </a:bodyPr>
          <a:lstStyle>
            <a:lvl1pPr defTabSz="95250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262" tIns="47631" rIns="95262" bIns="47631" numCol="1" anchor="b" anchorCtr="0" compatLnSpc="1">
            <a:prstTxWarp prst="textNoShape">
              <a:avLst/>
            </a:prstTxWarp>
          </a:bodyPr>
          <a:lstStyle>
            <a:lvl1pPr algn="r" defTabSz="95250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B197CEB-16CC-C440-9D0E-EFCA486524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233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262" tIns="47631" rIns="95262" bIns="47631" numCol="1" anchor="t" anchorCtr="0" compatLnSpc="1">
            <a:prstTxWarp prst="textNoShape">
              <a:avLst/>
            </a:prstTxWarp>
          </a:bodyPr>
          <a:lstStyle>
            <a:lvl1pPr defTabSz="95250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262" tIns="47631" rIns="95262" bIns="47631" numCol="1" anchor="t" anchorCtr="0" compatLnSpc="1">
            <a:prstTxWarp prst="textNoShape">
              <a:avLst/>
            </a:prstTxWarp>
          </a:bodyPr>
          <a:lstStyle>
            <a:lvl1pPr algn="r" defTabSz="95250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69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262" tIns="47631" rIns="95262" bIns="476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262" tIns="47631" rIns="95262" bIns="47631" numCol="1" anchor="b" anchorCtr="0" compatLnSpc="1">
            <a:prstTxWarp prst="textNoShape">
              <a:avLst/>
            </a:prstTxWarp>
          </a:bodyPr>
          <a:lstStyle>
            <a:lvl1pPr defTabSz="95250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5262" tIns="47631" rIns="95262" bIns="47631" numCol="1" anchor="b" anchorCtr="0" compatLnSpc="1">
            <a:prstTxWarp prst="textNoShape">
              <a:avLst/>
            </a:prstTxWarp>
          </a:bodyPr>
          <a:lstStyle>
            <a:lvl1pPr algn="r" defTabSz="95250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4AC5C5B-A363-1D44-A809-B5CF4B2113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8231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4EC8E7-3A48-3547-92A6-9AEBCADB56C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11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4EC8E7-3A48-3547-92A6-9AEBCADB56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4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30DDE-E4A8-3041-BFAE-27974C9613F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75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D5D32-834E-2349-8D7B-2E723B38F0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282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6F54C-3BC2-5F4C-99A3-D9643911BC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419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8F9DD-7D2D-484A-8159-19E250E699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89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F9881-05D3-7E4B-BB79-E30B4DDAEF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282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A6D6E-3041-DE4F-898D-8B8FE71325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279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785DB-BD48-0448-AB99-0F8411AE71C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62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1A6A3-3605-4242-BC47-A7742E2269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339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AC900-1CC8-D94E-9C7C-C357DA44FA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6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60E43-0639-294F-B337-09A03DE4D9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47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06E5D-8893-9540-A4B7-003C0CE388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08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BCF9826-0884-E345-B33B-8837E04C1D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BCC578-F34B-5343-80D5-721F3F0EA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47476"/>
          <a:stretch/>
        </p:blipFill>
        <p:spPr>
          <a:xfrm>
            <a:off x="-33852" y="-27384"/>
            <a:ext cx="9194418" cy="68643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17217" y="1340768"/>
            <a:ext cx="70922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How to Get </a:t>
            </a:r>
            <a:r>
              <a:rPr lang="en-US" sz="4800" b="1" u="sng" dirty="0"/>
              <a:t>Your</a:t>
            </a:r>
            <a:r>
              <a:rPr lang="en-US" sz="4800" b="1" dirty="0"/>
              <a:t> PhD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000" dirty="0"/>
              <a:t>Department of Computer Science </a:t>
            </a:r>
          </a:p>
          <a:p>
            <a:pPr algn="ctr"/>
            <a:r>
              <a:rPr lang="en-US" sz="2400" i="1" dirty="0"/>
              <a:t>PGR Symposium 2021</a:t>
            </a:r>
          </a:p>
          <a:p>
            <a:pPr algn="ctr"/>
            <a:endParaRPr lang="en-US" i="1" dirty="0"/>
          </a:p>
          <a:p>
            <a:pPr algn="ctr"/>
            <a:endParaRPr lang="en-US" i="1" dirty="0"/>
          </a:p>
          <a:p>
            <a:pPr algn="ctr"/>
            <a:r>
              <a:rPr lang="en-US" i="1" dirty="0"/>
              <a:t>Professor Gavin Brown</a:t>
            </a:r>
          </a:p>
          <a:p>
            <a:pPr algn="ctr"/>
            <a:r>
              <a:rPr lang="en-US" b="1" dirty="0"/>
              <a:t>Machine Learning &amp; Robotics Group</a:t>
            </a:r>
          </a:p>
          <a:p>
            <a:pPr algn="ctr"/>
            <a:r>
              <a:rPr lang="en-US" sz="2000" b="1" dirty="0"/>
              <a:t>University of Manchester</a:t>
            </a:r>
          </a:p>
          <a:p>
            <a:pPr algn="ctr"/>
            <a:endParaRPr lang="en-US" sz="20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16B3A-B362-0347-8A57-C83B0038A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728">
            <a:off x="6954471" y="3929816"/>
            <a:ext cx="1616809" cy="2456777"/>
          </a:xfrm>
          <a:prstGeom prst="rect">
            <a:avLst/>
          </a:prstGeom>
          <a:noFill/>
          <a:effectLst>
            <a:outerShdw blurRad="368300" dist="419100" dir="228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FA37CA-7467-294F-8374-291D0D9825A3}"/>
              </a:ext>
            </a:extLst>
          </p:cNvPr>
          <p:cNvSpPr txBox="1"/>
          <p:nvPr/>
        </p:nvSpPr>
        <p:spPr>
          <a:xfrm>
            <a:off x="229448" y="6165304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will be made available. </a:t>
            </a:r>
          </a:p>
        </p:txBody>
      </p:sp>
    </p:spTree>
    <p:extLst>
      <p:ext uri="{BB962C8B-B14F-4D97-AF65-F5344CB8AC3E}">
        <p14:creationId xmlns:p14="http://schemas.microsoft.com/office/powerpoint/2010/main" val="408704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TextBox 6"/>
          <p:cNvSpPr txBox="1"/>
          <p:nvPr/>
        </p:nvSpPr>
        <p:spPr>
          <a:xfrm>
            <a:off x="251520" y="370399"/>
            <a:ext cx="8695522" cy="255454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3200" dirty="0"/>
              <a:t>If PhDs were </a:t>
            </a:r>
            <a:r>
              <a:rPr lang="en-US" sz="3200" b="1" u="sng" dirty="0"/>
              <a:t>easy</a:t>
            </a:r>
            <a:r>
              <a:rPr lang="en-US" sz="3200" dirty="0"/>
              <a:t>, everybody would have one.</a:t>
            </a:r>
          </a:p>
          <a:p>
            <a:endParaRPr lang="en-US" sz="3200" dirty="0"/>
          </a:p>
          <a:p>
            <a:r>
              <a:rPr lang="en-US" sz="3200" dirty="0"/>
              <a:t>But they’re </a:t>
            </a:r>
            <a:r>
              <a:rPr lang="en-US" sz="3200" b="1" u="sng" dirty="0"/>
              <a:t>not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So, they </a:t>
            </a:r>
            <a:r>
              <a:rPr lang="en-US" sz="3200" b="1" u="sng" dirty="0"/>
              <a:t>don’t</a:t>
            </a:r>
            <a:r>
              <a:rPr lang="en-US" sz="3200" dirty="0"/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520" y="4869160"/>
            <a:ext cx="7470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PhDs are not </a:t>
            </a:r>
            <a:r>
              <a:rPr lang="en-US" sz="3600" b="1" dirty="0"/>
              <a:t>meant</a:t>
            </a:r>
            <a:r>
              <a:rPr lang="en-US" sz="3600" dirty="0"/>
              <a:t> to be easy.</a:t>
            </a:r>
          </a:p>
          <a:p>
            <a:r>
              <a:rPr lang="en-US" sz="3600" dirty="0"/>
              <a:t>They are </a:t>
            </a:r>
            <a:r>
              <a:rPr lang="en-US" sz="3600" b="1" dirty="0"/>
              <a:t>meant</a:t>
            </a:r>
            <a:r>
              <a:rPr lang="en-US" sz="3600" dirty="0"/>
              <a:t> to be hard.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1AA857-8931-3F43-954E-FBC665EB1D16}"/>
              </a:ext>
            </a:extLst>
          </p:cNvPr>
          <p:cNvSpPr/>
          <p:nvPr/>
        </p:nvSpPr>
        <p:spPr>
          <a:xfrm>
            <a:off x="0" y="6309996"/>
            <a:ext cx="9144000" cy="5480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/>
              <a:t>What is a PhD…? </a:t>
            </a:r>
          </a:p>
        </p:txBody>
      </p:sp>
    </p:spTree>
    <p:extLst>
      <p:ext uri="{BB962C8B-B14F-4D97-AF65-F5344CB8AC3E}">
        <p14:creationId xmlns:p14="http://schemas.microsoft.com/office/powerpoint/2010/main" val="67857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74237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There is no “ultra-super-PhD” above this.</a:t>
            </a:r>
          </a:p>
          <a:p>
            <a:endParaRPr lang="en-US" sz="3200" dirty="0"/>
          </a:p>
          <a:p>
            <a:r>
              <a:rPr lang="en-US" sz="3200" dirty="0"/>
              <a:t>You’ve reached the top </a:t>
            </a:r>
            <a:r>
              <a:rPr lang="mr-IN" sz="3200" dirty="0"/>
              <a:t>–</a:t>
            </a:r>
            <a:r>
              <a:rPr lang="en-US" sz="3200" dirty="0"/>
              <a:t> congratulations!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583697" y="2636912"/>
            <a:ext cx="5020751" cy="2520280"/>
            <a:chOff x="4110052" y="1916832"/>
            <a:chExt cx="5020751" cy="2520280"/>
          </a:xfrm>
        </p:grpSpPr>
        <p:sp>
          <p:nvSpPr>
            <p:cNvPr id="9" name="Rectangle 8"/>
            <p:cNvSpPr/>
            <p:nvPr/>
          </p:nvSpPr>
          <p:spPr>
            <a:xfrm>
              <a:off x="4110052" y="1916832"/>
              <a:ext cx="4836990" cy="25044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110052" y="2066282"/>
              <a:ext cx="50207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ourier" charset="0"/>
                  <a:ea typeface="Courier" charset="0"/>
                  <a:cs typeface="Courier" charset="0"/>
                </a:rPr>
                <a:t>Click here to apply for our ultra-super-PhD!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3968" y="2913112"/>
              <a:ext cx="4578098" cy="1524000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7106B89-FE92-C644-8F20-D76B4E97B3E7}"/>
              </a:ext>
            </a:extLst>
          </p:cNvPr>
          <p:cNvSpPr/>
          <p:nvPr/>
        </p:nvSpPr>
        <p:spPr>
          <a:xfrm>
            <a:off x="0" y="6309996"/>
            <a:ext cx="9144000" cy="5480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/>
              <a:t>What is a PhD…? </a:t>
            </a:r>
          </a:p>
        </p:txBody>
      </p:sp>
    </p:spTree>
    <p:extLst>
      <p:ext uri="{BB962C8B-B14F-4D97-AF65-F5344CB8AC3E}">
        <p14:creationId xmlns:p14="http://schemas.microsoft.com/office/powerpoint/2010/main" val="43035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1974"/>
            <a:ext cx="6084168" cy="68899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0192" y="764704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Which path am I on!?</a:t>
            </a:r>
          </a:p>
        </p:txBody>
      </p:sp>
      <p:sp>
        <p:nvSpPr>
          <p:cNvPr id="7" name="TextBox 6"/>
          <p:cNvSpPr txBox="1"/>
          <p:nvPr/>
        </p:nvSpPr>
        <p:spPr>
          <a:xfrm rot="897445">
            <a:off x="4620326" y="936115"/>
            <a:ext cx="90281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PhD</a:t>
            </a:r>
          </a:p>
        </p:txBody>
      </p:sp>
      <p:sp>
        <p:nvSpPr>
          <p:cNvPr id="8" name="TextBox 7"/>
          <p:cNvSpPr txBox="1"/>
          <p:nvPr/>
        </p:nvSpPr>
        <p:spPr>
          <a:xfrm rot="20990195">
            <a:off x="142044" y="690943"/>
            <a:ext cx="148149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No PhD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1532324"/>
            <a:ext cx="1666828" cy="24727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35CE32-E411-E74E-A65A-3CCD6807D362}"/>
              </a:ext>
            </a:extLst>
          </p:cNvPr>
          <p:cNvSpPr/>
          <p:nvPr/>
        </p:nvSpPr>
        <p:spPr>
          <a:xfrm>
            <a:off x="0" y="6309996"/>
            <a:ext cx="9144000" cy="5480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/>
              <a:t>What is a PhD…? </a:t>
            </a:r>
          </a:p>
        </p:txBody>
      </p:sp>
    </p:spTree>
    <p:extLst>
      <p:ext uri="{BB962C8B-B14F-4D97-AF65-F5344CB8AC3E}">
        <p14:creationId xmlns:p14="http://schemas.microsoft.com/office/powerpoint/2010/main" val="54934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25694 0.078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47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694 0.07894 L -0.02864 0.2643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39976">
            <a:off x="514162" y="2802261"/>
            <a:ext cx="2682210" cy="30374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3212976"/>
            <a:ext cx="1999084" cy="2965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60047">
            <a:off x="3425953" y="2787697"/>
            <a:ext cx="2589162" cy="2924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241484"/>
            <a:ext cx="8731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Nothing I say here will stop you experiencing this.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2440" y="1005696"/>
            <a:ext cx="779739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So, I have two aims: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To give a little </a:t>
            </a:r>
            <a:r>
              <a:rPr lang="en-US" sz="2000" b="1" dirty="0"/>
              <a:t>reassurance</a:t>
            </a:r>
            <a:r>
              <a:rPr lang="en-US" sz="2000" dirty="0"/>
              <a:t>, that everything you feel is </a:t>
            </a:r>
            <a:r>
              <a:rPr lang="en-US" sz="2000" b="1" u="sng" dirty="0"/>
              <a:t>normal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To provide some </a:t>
            </a:r>
            <a:r>
              <a:rPr lang="en-US" sz="2000" b="1" dirty="0"/>
              <a:t>useful tips </a:t>
            </a:r>
            <a:r>
              <a:rPr lang="en-US" sz="2000" dirty="0"/>
              <a:t>to move a bit faster, more efficiently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5B3ED4-B82A-9942-A7B2-C31EA1CCC342}"/>
              </a:ext>
            </a:extLst>
          </p:cNvPr>
          <p:cNvSpPr/>
          <p:nvPr/>
        </p:nvSpPr>
        <p:spPr>
          <a:xfrm>
            <a:off x="0" y="6309996"/>
            <a:ext cx="9144000" cy="5480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/>
              <a:t>What is a PhD…? </a:t>
            </a:r>
          </a:p>
        </p:txBody>
      </p:sp>
    </p:spTree>
    <p:extLst>
      <p:ext uri="{BB962C8B-B14F-4D97-AF65-F5344CB8AC3E}">
        <p14:creationId xmlns:p14="http://schemas.microsoft.com/office/powerpoint/2010/main" val="67983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43100" y="5129213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2233796"/>
            <a:ext cx="91450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i="1" dirty="0">
              <a:latin typeface="LingWai SC Medium" charset="-122"/>
              <a:ea typeface="LingWai SC Medium" charset="-122"/>
              <a:cs typeface="LingWai SC Medium" charset="-122"/>
            </a:endParaRPr>
          </a:p>
          <a:p>
            <a:pPr algn="ctr"/>
            <a:endParaRPr lang="en-US" sz="2800" i="1" dirty="0">
              <a:latin typeface="LingWai SC Medium" charset="-122"/>
              <a:ea typeface="LingWai SC Medium" charset="-122"/>
              <a:cs typeface="LingWai SC Medium" charset="-122"/>
            </a:endParaRPr>
          </a:p>
          <a:p>
            <a:pPr lvl="1"/>
            <a:r>
              <a:rPr lang="en-GB" sz="2000" dirty="0">
                <a:latin typeface="Bradley Hand Bold"/>
                <a:ea typeface="LingWai SC Medium" charset="-122"/>
                <a:cs typeface="Bradley Hand Bold"/>
              </a:rPr>
              <a:t>“I wanted to know about holidays in Italy,</a:t>
            </a:r>
          </a:p>
          <a:p>
            <a:pPr lvl="1"/>
            <a:r>
              <a:rPr lang="en-GB" sz="2000" dirty="0">
                <a:latin typeface="Bradley Hand Bold"/>
                <a:ea typeface="LingWai SC Medium" charset="-122"/>
                <a:cs typeface="Bradley Hand Bold"/>
              </a:rPr>
              <a:t>so I did </a:t>
            </a:r>
            <a:r>
              <a:rPr lang="en-US" sz="2000" dirty="0">
                <a:latin typeface="Bradley Hand Bold"/>
                <a:ea typeface="LingWai SC Medium" charset="-122"/>
                <a:cs typeface="Bradley Hand Bold"/>
              </a:rPr>
              <a:t>some </a:t>
            </a:r>
            <a:r>
              <a:rPr lang="en-US" sz="2000" u="sng" dirty="0">
                <a:latin typeface="Bradley Hand Bold"/>
                <a:ea typeface="LingWai SC Medium" charset="-122"/>
                <a:cs typeface="Bradley Hand Bold"/>
              </a:rPr>
              <a:t>research</a:t>
            </a:r>
            <a:r>
              <a:rPr lang="en-US" sz="2000" dirty="0">
                <a:latin typeface="Bradley Hand Bold"/>
                <a:ea typeface="LingWai SC Medium" charset="-122"/>
                <a:cs typeface="Bradley Hand Bold"/>
              </a:rPr>
              <a:t> and found a great place ...</a:t>
            </a:r>
            <a:r>
              <a:rPr lang="en-GB" sz="2000" dirty="0">
                <a:latin typeface="Bradley Hand Bold"/>
                <a:ea typeface="LingWai SC Medium" charset="-122"/>
                <a:cs typeface="Bradley Hand Bold"/>
              </a:rPr>
              <a:t>”</a:t>
            </a:r>
          </a:p>
          <a:p>
            <a:pPr lvl="1" algn="ctr"/>
            <a:endParaRPr lang="en-GB" i="1" dirty="0">
              <a:latin typeface="LingWai SC Medium" charset="-122"/>
              <a:ea typeface="LingWai SC Medium" charset="-122"/>
              <a:cs typeface="LingWai SC Medium" charset="-122"/>
            </a:endParaRPr>
          </a:p>
          <a:p>
            <a:pPr lvl="1" algn="ctr"/>
            <a:endParaRPr lang="en-GB" i="1" dirty="0">
              <a:latin typeface="LingWai SC Medium" charset="-122"/>
              <a:ea typeface="LingWai SC Medium" charset="-122"/>
              <a:cs typeface="LingWai SC Medium" charset="-122"/>
            </a:endParaRPr>
          </a:p>
          <a:p>
            <a:pPr lvl="1"/>
            <a:r>
              <a:rPr lang="en-GB" sz="2000" dirty="0">
                <a:latin typeface="Bradley Hand Bold"/>
                <a:ea typeface="LingWai SC Medium" charset="-122"/>
                <a:cs typeface="Bradley Hand Bold"/>
              </a:rPr>
              <a:t>“I was going to buy him a DVD for Christmas,</a:t>
            </a:r>
          </a:p>
          <a:p>
            <a:pPr lvl="1"/>
            <a:r>
              <a:rPr lang="en-GB" sz="2000" dirty="0">
                <a:latin typeface="Bradley Hand Bold"/>
                <a:ea typeface="LingWai SC Medium" charset="-122"/>
                <a:cs typeface="Bradley Hand Bold"/>
              </a:rPr>
              <a:t>but I did my </a:t>
            </a:r>
            <a:r>
              <a:rPr lang="en-GB" sz="2000" u="sng" dirty="0">
                <a:latin typeface="Bradley Hand Bold"/>
                <a:ea typeface="LingWai SC Medium" charset="-122"/>
                <a:cs typeface="Bradley Hand Bold"/>
              </a:rPr>
              <a:t>research</a:t>
            </a:r>
            <a:r>
              <a:rPr lang="en-GB" sz="2000" dirty="0">
                <a:latin typeface="Bradley Hand Bold"/>
                <a:ea typeface="LingWai SC Medium" charset="-122"/>
                <a:cs typeface="Bradley Hand Bold"/>
              </a:rPr>
              <a:t> and realised he’d like a book instead</a:t>
            </a:r>
            <a:r>
              <a:rPr lang="mr-IN" sz="2000" dirty="0">
                <a:latin typeface="Bradley Hand Bold"/>
                <a:ea typeface="LingWai SC Medium" charset="-122"/>
                <a:cs typeface="Bradley Hand Bold"/>
              </a:rPr>
              <a:t>…</a:t>
            </a:r>
            <a:r>
              <a:rPr lang="en-GB" sz="2000" dirty="0">
                <a:latin typeface="Bradley Hand Bold"/>
                <a:ea typeface="LingWai SC Medium" charset="-122"/>
                <a:cs typeface="Bradley Hand Bold"/>
              </a:rPr>
              <a:t>”</a:t>
            </a:r>
          </a:p>
          <a:p>
            <a:pPr algn="ctr"/>
            <a:r>
              <a:rPr lang="en-GB" sz="2400" i="1" dirty="0">
                <a:latin typeface="LingWai SC Medium" charset="-122"/>
                <a:ea typeface="LingWai SC Medium" charset="-122"/>
                <a:cs typeface="LingWai SC Medium" charset="-122"/>
              </a:rPr>
              <a:t> </a:t>
            </a:r>
            <a:endParaRPr lang="en-US" sz="2400" i="1" dirty="0">
              <a:latin typeface="LingWai SC Medium" charset="-122"/>
              <a:ea typeface="LingWai SC Medium" charset="-122"/>
              <a:cs typeface="LingWai SC Medium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164" y="165454"/>
            <a:ext cx="46698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What is a PhD?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35465" y="3457697"/>
            <a:ext cx="5196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No, you didn’t.  You </a:t>
            </a:r>
            <a:r>
              <a:rPr lang="en-US" sz="2000" dirty="0" err="1">
                <a:solidFill>
                  <a:srgbClr val="FF0000"/>
                </a:solidFill>
              </a:rPr>
              <a:t>Googled</a:t>
            </a:r>
            <a:r>
              <a:rPr lang="en-US" sz="2000" dirty="0">
                <a:solidFill>
                  <a:srgbClr val="FF0000"/>
                </a:solidFill>
              </a:rPr>
              <a:t> for 30 minutes.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35465" y="4696008"/>
            <a:ext cx="4742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No, you didn’t.  You asked a few people.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95536" y="1268760"/>
            <a:ext cx="7406172" cy="1039910"/>
            <a:chOff x="478196" y="1268760"/>
            <a:chExt cx="7406172" cy="1039910"/>
          </a:xfrm>
        </p:grpSpPr>
        <p:sp>
          <p:nvSpPr>
            <p:cNvPr id="3" name="Rectangle 2"/>
            <p:cNvSpPr/>
            <p:nvPr/>
          </p:nvSpPr>
          <p:spPr>
            <a:xfrm>
              <a:off x="478196" y="1268760"/>
              <a:ext cx="7406172" cy="10399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83568" y="1444574"/>
              <a:ext cx="59046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 training </a:t>
              </a:r>
              <a:r>
                <a:rPr lang="en-US" sz="2000" dirty="0" err="1"/>
                <a:t>programme</a:t>
              </a:r>
              <a:r>
                <a:rPr lang="en-US" sz="2000" dirty="0"/>
                <a:t> where you learn the </a:t>
              </a:r>
              <a:r>
                <a:rPr lang="en-US" sz="2000" b="1" dirty="0"/>
                <a:t>professional</a:t>
              </a:r>
              <a:r>
                <a:rPr lang="en-US" sz="2000" dirty="0"/>
                <a:t> </a:t>
              </a:r>
              <a:r>
                <a:rPr lang="en-US" sz="2000" b="1" dirty="0"/>
                <a:t>skills</a:t>
              </a:r>
              <a:r>
                <a:rPr lang="en-US" sz="2000" dirty="0"/>
                <a:t> needed for doing “</a:t>
              </a:r>
              <a:r>
                <a:rPr lang="en-US" sz="2000" b="1" dirty="0"/>
                <a:t>research</a:t>
              </a:r>
              <a:r>
                <a:rPr lang="en-US" sz="2000" dirty="0"/>
                <a:t>”.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94" b="100000" l="141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729">
              <a:off x="6735278" y="1348447"/>
              <a:ext cx="885102" cy="820172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1B204B9-4F27-D749-AB45-B98907A22936}"/>
              </a:ext>
            </a:extLst>
          </p:cNvPr>
          <p:cNvSpPr/>
          <p:nvPr/>
        </p:nvSpPr>
        <p:spPr>
          <a:xfrm>
            <a:off x="0" y="6309996"/>
            <a:ext cx="9144000" cy="5480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/>
              <a:t>What is a PhD…?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B5B759-47A7-5F46-89CE-70412373CF33}"/>
              </a:ext>
            </a:extLst>
          </p:cNvPr>
          <p:cNvSpPr/>
          <p:nvPr/>
        </p:nvSpPr>
        <p:spPr>
          <a:xfrm>
            <a:off x="498095" y="5661248"/>
            <a:ext cx="6090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Society has corrupted the word “</a:t>
            </a:r>
            <a:r>
              <a:rPr lang="en-US" sz="2400" b="1" dirty="0"/>
              <a:t>research</a:t>
            </a:r>
            <a:r>
              <a:rPr lang="en-US" sz="2400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93674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0164" y="165454"/>
            <a:ext cx="46698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What is a PhD?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160" y="2636912"/>
            <a:ext cx="823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professional skills of a </a:t>
            </a:r>
            <a:r>
              <a:rPr lang="en-US" b="1" dirty="0"/>
              <a:t>researcher</a:t>
            </a:r>
            <a:r>
              <a:rPr lang="en-US" dirty="0"/>
              <a:t> are just as valid and challenging as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3356992"/>
            <a:ext cx="82020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that of a </a:t>
            </a:r>
            <a:r>
              <a:rPr lang="en-US" b="1" dirty="0"/>
              <a:t>lawyer</a:t>
            </a:r>
            <a:r>
              <a:rPr lang="en-US" dirty="0"/>
              <a:t> (reasoning, evidence collection, client interactions,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that of a </a:t>
            </a:r>
            <a:r>
              <a:rPr lang="en-US" b="1" dirty="0"/>
              <a:t>doctor</a:t>
            </a:r>
            <a:r>
              <a:rPr lang="en-US" dirty="0"/>
              <a:t> (patient empathy, quick reasoning under pressure,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that of an </a:t>
            </a:r>
            <a:r>
              <a:rPr lang="en-US" b="1" dirty="0"/>
              <a:t>architect</a:t>
            </a:r>
            <a:r>
              <a:rPr lang="en-US" dirty="0"/>
              <a:t> (knowing/applying regulations, listening, creativity, </a:t>
            </a:r>
            <a:r>
              <a:rPr lang="en-US" dirty="0" err="1"/>
              <a:t>etc</a:t>
            </a:r>
            <a:r>
              <a:rPr lang="en-US" dirty="0"/>
              <a:t>) 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95536" y="1268760"/>
            <a:ext cx="7406172" cy="1039910"/>
            <a:chOff x="478196" y="1268760"/>
            <a:chExt cx="7406172" cy="1039910"/>
          </a:xfrm>
        </p:grpSpPr>
        <p:sp>
          <p:nvSpPr>
            <p:cNvPr id="14" name="Rectangle 13"/>
            <p:cNvSpPr/>
            <p:nvPr/>
          </p:nvSpPr>
          <p:spPr>
            <a:xfrm>
              <a:off x="478196" y="1268760"/>
              <a:ext cx="7406172" cy="10399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3568" y="1444574"/>
              <a:ext cx="59046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 training </a:t>
              </a:r>
              <a:r>
                <a:rPr lang="en-US" sz="2000" dirty="0" err="1"/>
                <a:t>programme</a:t>
              </a:r>
              <a:r>
                <a:rPr lang="en-US" sz="2000" dirty="0"/>
                <a:t> where you learn the </a:t>
              </a:r>
              <a:r>
                <a:rPr lang="en-US" sz="2000" b="1" dirty="0"/>
                <a:t>professional</a:t>
              </a:r>
              <a:r>
                <a:rPr lang="en-US" sz="2000" dirty="0"/>
                <a:t> </a:t>
              </a:r>
              <a:r>
                <a:rPr lang="en-US" sz="2000" b="1" dirty="0"/>
                <a:t>skills</a:t>
              </a:r>
              <a:r>
                <a:rPr lang="en-US" sz="2000" dirty="0"/>
                <a:t> needed for doing “</a:t>
              </a:r>
              <a:r>
                <a:rPr lang="en-US" sz="2000" b="1" dirty="0"/>
                <a:t>research</a:t>
              </a:r>
              <a:r>
                <a:rPr lang="en-US" sz="2000" dirty="0"/>
                <a:t>”.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94" b="100000" l="141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729">
              <a:off x="6735278" y="1348447"/>
              <a:ext cx="885102" cy="820172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CEBA68E-CEFE-CC47-B9A6-1AE9790B0EC9}"/>
              </a:ext>
            </a:extLst>
          </p:cNvPr>
          <p:cNvSpPr/>
          <p:nvPr/>
        </p:nvSpPr>
        <p:spPr>
          <a:xfrm>
            <a:off x="0" y="6309996"/>
            <a:ext cx="9144000" cy="5480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/>
              <a:t>What is a PhD…? </a:t>
            </a:r>
          </a:p>
        </p:txBody>
      </p:sp>
    </p:spTree>
    <p:extLst>
      <p:ext uri="{BB962C8B-B14F-4D97-AF65-F5344CB8AC3E}">
        <p14:creationId xmlns:p14="http://schemas.microsoft.com/office/powerpoint/2010/main" val="741040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0164" y="165454"/>
            <a:ext cx="46698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/>
              <a:t>What is a PhD?</a:t>
            </a:r>
            <a:endParaRPr lang="en-US" sz="4800" b="1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4484" y="2708920"/>
            <a:ext cx="2169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Research is</a:t>
            </a:r>
            <a:r>
              <a:rPr lang="en-GB" sz="2400" b="1" dirty="0"/>
              <a:t>...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483768" y="5301208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 time where you’re expected to invent something that changes the world.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2164" y="3193193"/>
            <a:ext cx="72557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Being ok with going into the unknown - </a:t>
            </a:r>
            <a:r>
              <a:rPr lang="en-US" sz="2000" b="1" dirty="0"/>
              <a:t>there is no syllabus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Breaking down </a:t>
            </a:r>
            <a:r>
              <a:rPr lang="en-US" sz="2000" b="1" dirty="0"/>
              <a:t>big</a:t>
            </a:r>
            <a:r>
              <a:rPr lang="en-US" sz="2000" dirty="0"/>
              <a:t> problems into manageable ones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Being </a:t>
            </a:r>
            <a:r>
              <a:rPr lang="en-US" sz="2000" b="1" dirty="0"/>
              <a:t>systematic </a:t>
            </a:r>
            <a:r>
              <a:rPr lang="en-US" sz="2000" dirty="0"/>
              <a:t>and</a:t>
            </a:r>
            <a:r>
              <a:rPr lang="en-US" sz="2000" b="1" dirty="0"/>
              <a:t> creative </a:t>
            </a:r>
            <a:r>
              <a:rPr lang="en-US" sz="2000" dirty="0"/>
              <a:t>at the same time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Putting your heart and soul into an </a:t>
            </a:r>
            <a:r>
              <a:rPr lang="en-US" sz="2000" b="1" dirty="0"/>
              <a:t>idea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/>
              <a:t>Accepting</a:t>
            </a:r>
            <a:r>
              <a:rPr lang="en-US" sz="2000" dirty="0"/>
              <a:t> critical feedback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And more…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But it is </a:t>
            </a:r>
            <a:r>
              <a:rPr lang="en-US" sz="2000" b="1" u="sng" dirty="0"/>
              <a:t>not</a:t>
            </a:r>
            <a:r>
              <a:rPr lang="en-US" sz="2000" dirty="0"/>
              <a:t>…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95536" y="1268760"/>
            <a:ext cx="7406172" cy="1039910"/>
            <a:chOff x="478196" y="1268760"/>
            <a:chExt cx="7406172" cy="1039910"/>
          </a:xfrm>
        </p:grpSpPr>
        <p:sp>
          <p:nvSpPr>
            <p:cNvPr id="16" name="Rectangle 15"/>
            <p:cNvSpPr/>
            <p:nvPr/>
          </p:nvSpPr>
          <p:spPr>
            <a:xfrm>
              <a:off x="478196" y="1268760"/>
              <a:ext cx="7406172" cy="10399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3568" y="1444574"/>
              <a:ext cx="59046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 training </a:t>
              </a:r>
              <a:r>
                <a:rPr lang="en-US" sz="2000" dirty="0" err="1"/>
                <a:t>programme</a:t>
              </a:r>
              <a:r>
                <a:rPr lang="en-US" sz="2000" dirty="0"/>
                <a:t> where you learn the </a:t>
              </a:r>
              <a:r>
                <a:rPr lang="en-US" sz="2000" b="1" dirty="0"/>
                <a:t>professional</a:t>
              </a:r>
              <a:r>
                <a:rPr lang="en-US" sz="2000" dirty="0"/>
                <a:t> </a:t>
              </a:r>
              <a:r>
                <a:rPr lang="en-US" sz="2000" b="1" dirty="0"/>
                <a:t>skills</a:t>
              </a:r>
              <a:r>
                <a:rPr lang="en-US" sz="2000" dirty="0"/>
                <a:t> needed for doing “</a:t>
              </a:r>
              <a:r>
                <a:rPr lang="en-US" sz="2000" b="1" dirty="0"/>
                <a:t>research</a:t>
              </a:r>
              <a:r>
                <a:rPr lang="en-US" sz="2000" dirty="0"/>
                <a:t>”.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94" b="100000" l="141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729">
              <a:off x="6735278" y="1348447"/>
              <a:ext cx="885102" cy="820172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45CDA898-D626-3D44-8FBD-B956F084F14C}"/>
              </a:ext>
            </a:extLst>
          </p:cNvPr>
          <p:cNvSpPr/>
          <p:nvPr/>
        </p:nvSpPr>
        <p:spPr>
          <a:xfrm>
            <a:off x="0" y="6309996"/>
            <a:ext cx="9144000" cy="5480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/>
              <a:t>What is a PhD…?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FCEAF9-2134-B849-8DCE-F28777A3D5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4282">
            <a:off x="7225297" y="4861849"/>
            <a:ext cx="964979" cy="114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0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779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-27384"/>
            <a:ext cx="6408712" cy="1143000"/>
          </a:xfrm>
        </p:spPr>
        <p:txBody>
          <a:bodyPr/>
          <a:lstStyle/>
          <a:p>
            <a:pPr algn="r"/>
            <a:r>
              <a:rPr lang="en-US" sz="5400" b="1" dirty="0"/>
              <a:t>What we’ve done…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1115616" y="1988840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What is a PhD?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b="1" dirty="0">
                <a:latin typeface="Helvetica" pitchFamily="2" charset="0"/>
              </a:rPr>
              <a:t>Things that will happen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How to read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How to write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BC46124-C3D9-8B47-8C08-D8DB6CCBB1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" b="100000" l="14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3729">
            <a:off x="5963558" y="2014335"/>
            <a:ext cx="471213" cy="43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94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5229200"/>
            <a:ext cx="64572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Things that will happen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275"/>
            <a:ext cx="9144000" cy="45742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4088" y="5949280"/>
            <a:ext cx="35297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(and it’s still all ok)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300192" y="2564904"/>
            <a:ext cx="2448272" cy="2448272"/>
            <a:chOff x="5004048" y="1412776"/>
            <a:chExt cx="2448272" cy="2448272"/>
          </a:xfrm>
        </p:grpSpPr>
        <p:pic>
          <p:nvPicPr>
            <p:cNvPr id="7" name="Picture 6" descr="download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004048" y="1412776"/>
              <a:ext cx="2448272" cy="2448272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5724128" y="1628800"/>
              <a:ext cx="1368152" cy="1512168"/>
            </a:xfrm>
            <a:prstGeom prst="roundRect">
              <a:avLst>
                <a:gd name="adj" fmla="val 38070"/>
              </a:avLst>
            </a:prstGeom>
            <a:solidFill>
              <a:srgbClr val="D9FF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art 8"/>
            <p:cNvSpPr/>
            <p:nvPr/>
          </p:nvSpPr>
          <p:spPr>
            <a:xfrm>
              <a:off x="5833126" y="1988840"/>
              <a:ext cx="1008112" cy="891480"/>
            </a:xfrm>
            <a:prstGeom prst="heart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145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BCC578-F34B-5343-80D5-721F3F0EAB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47476"/>
          <a:stretch/>
        </p:blipFill>
        <p:spPr>
          <a:xfrm>
            <a:off x="-33852" y="-27384"/>
            <a:ext cx="9194418" cy="68643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FA37CA-7467-294F-8374-291D0D9825A3}"/>
              </a:ext>
            </a:extLst>
          </p:cNvPr>
          <p:cNvSpPr txBox="1"/>
          <p:nvPr/>
        </p:nvSpPr>
        <p:spPr>
          <a:xfrm>
            <a:off x="2123728" y="1124744"/>
            <a:ext cx="475252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Disclaimer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Listen to your supervisor.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 will give non-subject specific advice here,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but your supervisor knows </a:t>
            </a:r>
            <a:r>
              <a:rPr lang="en-US" b="1" dirty="0"/>
              <a:t>you</a:t>
            </a:r>
            <a:r>
              <a:rPr lang="en-US" dirty="0"/>
              <a:t>,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and </a:t>
            </a:r>
            <a:r>
              <a:rPr lang="en-US" b="1" dirty="0"/>
              <a:t>your</a:t>
            </a:r>
            <a:r>
              <a:rPr lang="en-US" dirty="0"/>
              <a:t> PhD,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and knows what is appropriate in </a:t>
            </a:r>
            <a:r>
              <a:rPr lang="en-US" b="1" dirty="0"/>
              <a:t>your</a:t>
            </a:r>
            <a:r>
              <a:rPr lang="en-US" dirty="0"/>
              <a:t> area.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219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832" y="200834"/>
            <a:ext cx="5952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You’ll feel complete joy.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196752"/>
            <a:ext cx="7412841" cy="3299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4496707"/>
            <a:ext cx="85315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You will</a:t>
            </a:r>
            <a:r>
              <a:rPr lang="en-GB" sz="2400" b="1" dirty="0"/>
              <a:t>...</a:t>
            </a:r>
          </a:p>
          <a:p>
            <a:r>
              <a:rPr lang="en-GB" sz="2400" dirty="0"/>
              <a:t>	- learn things you find so </a:t>
            </a:r>
            <a:r>
              <a:rPr lang="en-GB" sz="2400" b="1" dirty="0"/>
              <a:t>exciting</a:t>
            </a:r>
            <a:r>
              <a:rPr lang="en-GB" sz="2400" dirty="0"/>
              <a:t>, that you’ll </a:t>
            </a:r>
            <a:r>
              <a:rPr lang="en-GB" sz="2400" b="1" dirty="0"/>
              <a:t>explode!</a:t>
            </a:r>
          </a:p>
          <a:p>
            <a:r>
              <a:rPr lang="en-GB" sz="2400" dirty="0"/>
              <a:t>	- do things you never thought possible!</a:t>
            </a:r>
          </a:p>
          <a:p>
            <a:r>
              <a:rPr lang="en-GB" sz="2400" dirty="0"/>
              <a:t>	- you will realise you are actually pretty </a:t>
            </a:r>
            <a:r>
              <a:rPr lang="en-GB" sz="2400" b="1" dirty="0"/>
              <a:t>smart</a:t>
            </a:r>
            <a:r>
              <a:rPr lang="en-GB" sz="2400" dirty="0"/>
              <a:t>!</a:t>
            </a:r>
          </a:p>
          <a:p>
            <a:endParaRPr lang="en-GB" sz="2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755BB2-F93F-7B4B-B49E-DBA6A273E196}"/>
              </a:ext>
            </a:extLst>
          </p:cNvPr>
          <p:cNvSpPr/>
          <p:nvPr/>
        </p:nvSpPr>
        <p:spPr>
          <a:xfrm>
            <a:off x="0" y="6309996"/>
            <a:ext cx="9144000" cy="5480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/>
              <a:t>Things that will happen….   </a:t>
            </a:r>
          </a:p>
        </p:txBody>
      </p:sp>
    </p:spTree>
    <p:extLst>
      <p:ext uri="{BB962C8B-B14F-4D97-AF65-F5344CB8AC3E}">
        <p14:creationId xmlns:p14="http://schemas.microsoft.com/office/powerpoint/2010/main" val="24259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832" y="200834"/>
            <a:ext cx="7614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You’ll feel stupid, and inadequate.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47664" y="2780928"/>
            <a:ext cx="5904656" cy="996046"/>
            <a:chOff x="1881121" y="2780928"/>
            <a:chExt cx="25600073" cy="996046"/>
          </a:xfrm>
        </p:grpSpPr>
        <p:sp>
          <p:nvSpPr>
            <p:cNvPr id="2" name="Rectangle 1"/>
            <p:cNvSpPr/>
            <p:nvPr/>
          </p:nvSpPr>
          <p:spPr>
            <a:xfrm>
              <a:off x="1881121" y="2780928"/>
              <a:ext cx="14673208" cy="9960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9051902" y="2780928"/>
              <a:ext cx="8429292" cy="9960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7C30205-4F31-DE4D-AE0E-231707F3B254}"/>
              </a:ext>
            </a:extLst>
          </p:cNvPr>
          <p:cNvSpPr/>
          <p:nvPr/>
        </p:nvSpPr>
        <p:spPr>
          <a:xfrm>
            <a:off x="0" y="6309996"/>
            <a:ext cx="9144000" cy="5480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/>
              <a:t>Things that will happen….   </a:t>
            </a:r>
          </a:p>
        </p:txBody>
      </p:sp>
      <p:pic>
        <p:nvPicPr>
          <p:cNvPr id="4" name="Picture 2" descr="Dumb and Dumber (1994) - IMDb">
            <a:extLst>
              <a:ext uri="{FF2B5EF4-FFF2-40B4-BE49-F238E27FC236}">
                <a16:creationId xmlns:a16="http://schemas.microsoft.com/office/drawing/2014/main" id="{E4CA78A7-898B-9D4E-B597-358C0D3B5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472" y="1196752"/>
            <a:ext cx="3201055" cy="470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42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832" y="200834"/>
            <a:ext cx="7614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You’ll feel stupid, and inadequate.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832" y="847165"/>
            <a:ext cx="631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  It’s normal. It’s called “Impostor syndrome”.</a:t>
            </a:r>
          </a:p>
        </p:txBody>
      </p:sp>
      <p:pic>
        <p:nvPicPr>
          <p:cNvPr id="1026" name="Picture 2" descr="mage result for impostor syndrome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578085"/>
            <a:ext cx="6071596" cy="47319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C30205-4F31-DE4D-AE0E-231707F3B254}"/>
              </a:ext>
            </a:extLst>
          </p:cNvPr>
          <p:cNvSpPr/>
          <p:nvPr/>
        </p:nvSpPr>
        <p:spPr>
          <a:xfrm>
            <a:off x="0" y="6309996"/>
            <a:ext cx="9144000" cy="5480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/>
              <a:t>Things that will happen….   </a:t>
            </a:r>
          </a:p>
        </p:txBody>
      </p:sp>
    </p:spTree>
    <p:extLst>
      <p:ext uri="{BB962C8B-B14F-4D97-AF65-F5344CB8AC3E}">
        <p14:creationId xmlns:p14="http://schemas.microsoft.com/office/powerpoint/2010/main" val="177888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832" y="200834"/>
            <a:ext cx="7614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You’ll feel stupid, and inadequate.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7624" y="1368438"/>
            <a:ext cx="67473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dirty="0"/>
          </a:p>
          <a:p>
            <a:endParaRPr lang="en-US" sz="2000" b="1" dirty="0"/>
          </a:p>
          <a:p>
            <a:pPr marL="342900" indent="-342900">
              <a:buFontTx/>
              <a:buChar char="-"/>
            </a:pPr>
            <a:r>
              <a:rPr lang="en-US" sz="2000" dirty="0"/>
              <a:t>If you’re not feeling </a:t>
            </a:r>
            <a:r>
              <a:rPr lang="en-US" sz="2000" b="1" u="sng" dirty="0"/>
              <a:t>insecure</a:t>
            </a:r>
            <a:r>
              <a:rPr lang="en-US" sz="2000" dirty="0"/>
              <a:t>, you’re not at your </a:t>
            </a:r>
            <a:r>
              <a:rPr lang="en-US" sz="2000" b="1" u="sng" dirty="0"/>
              <a:t>limits</a:t>
            </a:r>
            <a:r>
              <a:rPr lang="en-US" sz="2000" dirty="0"/>
              <a:t>.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If you’re not at your </a:t>
            </a:r>
            <a:r>
              <a:rPr lang="en-US" sz="2000" b="1" u="sng" dirty="0"/>
              <a:t>limits</a:t>
            </a:r>
            <a:r>
              <a:rPr lang="en-US" sz="2000" dirty="0"/>
              <a:t>, you’re not doing </a:t>
            </a:r>
            <a:r>
              <a:rPr lang="en-US" sz="2000" b="1" u="sng" dirty="0"/>
              <a:t>research</a:t>
            </a:r>
            <a:r>
              <a:rPr lang="en-US" sz="2000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1969" y="1437702"/>
            <a:ext cx="2449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But that’s ok.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AF05C-8318-1E42-9D3C-34D1823BC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2680"/>
            <a:ext cx="9174223" cy="28986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9E0505-1E36-2A4A-A5E5-F5421ADA43A7}"/>
              </a:ext>
            </a:extLst>
          </p:cNvPr>
          <p:cNvSpPr/>
          <p:nvPr/>
        </p:nvSpPr>
        <p:spPr>
          <a:xfrm>
            <a:off x="0" y="6309996"/>
            <a:ext cx="9144000" cy="5480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/>
              <a:t>Things that will happen….   </a:t>
            </a:r>
          </a:p>
        </p:txBody>
      </p:sp>
    </p:spTree>
    <p:extLst>
      <p:ext uri="{BB962C8B-B14F-4D97-AF65-F5344CB8AC3E}">
        <p14:creationId xmlns:p14="http://schemas.microsoft.com/office/powerpoint/2010/main" val="158337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8832" y="200834"/>
            <a:ext cx="6905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You’ll ride the rollercoaster.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2007" y="1061447"/>
            <a:ext cx="2288191" cy="1571402"/>
            <a:chOff x="107504" y="1281534"/>
            <a:chExt cx="2288191" cy="1571402"/>
          </a:xfrm>
        </p:grpSpPr>
        <p:sp>
          <p:nvSpPr>
            <p:cNvPr id="6" name="TextBox 5"/>
            <p:cNvSpPr txBox="1"/>
            <p:nvPr/>
          </p:nvSpPr>
          <p:spPr>
            <a:xfrm>
              <a:off x="107504" y="1281534"/>
              <a:ext cx="228819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 love my topic.</a:t>
              </a:r>
            </a:p>
            <a:p>
              <a:r>
                <a:rPr lang="en-US" dirty="0"/>
                <a:t>I love my supervisor.</a:t>
              </a:r>
            </a:p>
            <a:p>
              <a:r>
                <a:rPr lang="en-US" dirty="0"/>
                <a:t>Wow I’m so smart.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690509" y="2177966"/>
              <a:ext cx="641131" cy="674970"/>
            </a:xfrm>
            <a:custGeom>
              <a:avLst/>
              <a:gdLst>
                <a:gd name="connsiteX0" fmla="*/ 0 w 651641"/>
                <a:gd name="connsiteY0" fmla="*/ 735724 h 735724"/>
                <a:gd name="connsiteX1" fmla="*/ 651641 w 651641"/>
                <a:gd name="connsiteY1" fmla="*/ 0 h 735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1641" h="735724">
                  <a:moveTo>
                    <a:pt x="0" y="735724"/>
                  </a:moveTo>
                  <a:lnTo>
                    <a:pt x="651641" y="0"/>
                  </a:lnTo>
                </a:path>
              </a:pathLst>
            </a:custGeom>
            <a:noFill/>
            <a:ln w="31750">
              <a:tailEnd type="arrow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7928" y="3725743"/>
            <a:ext cx="3744415" cy="2079989"/>
            <a:chOff x="53425" y="3933056"/>
            <a:chExt cx="3744415" cy="2079989"/>
          </a:xfrm>
        </p:grpSpPr>
        <p:sp>
          <p:nvSpPr>
            <p:cNvPr id="8" name="Freeform 7"/>
            <p:cNvSpPr/>
            <p:nvPr/>
          </p:nvSpPr>
          <p:spPr>
            <a:xfrm>
              <a:off x="2123728" y="3933056"/>
              <a:ext cx="714928" cy="1647474"/>
            </a:xfrm>
            <a:custGeom>
              <a:avLst/>
              <a:gdLst>
                <a:gd name="connsiteX0" fmla="*/ 0 w 1545020"/>
                <a:gd name="connsiteY0" fmla="*/ 0 h 4291453"/>
                <a:gd name="connsiteX1" fmla="*/ 872358 w 1545020"/>
                <a:gd name="connsiteY1" fmla="*/ 798786 h 4291453"/>
                <a:gd name="connsiteX2" fmla="*/ 1271752 w 1545020"/>
                <a:gd name="connsiteY2" fmla="*/ 4056993 h 4291453"/>
                <a:gd name="connsiteX3" fmla="*/ 1545020 w 1545020"/>
                <a:gd name="connsiteY3" fmla="*/ 4035972 h 4291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5020" h="4291453">
                  <a:moveTo>
                    <a:pt x="0" y="0"/>
                  </a:moveTo>
                  <a:cubicBezTo>
                    <a:pt x="330199" y="61310"/>
                    <a:pt x="660399" y="122621"/>
                    <a:pt x="872358" y="798786"/>
                  </a:cubicBezTo>
                  <a:cubicBezTo>
                    <a:pt x="1084317" y="1474951"/>
                    <a:pt x="1159642" y="3517462"/>
                    <a:pt x="1271752" y="4056993"/>
                  </a:cubicBezTo>
                  <a:cubicBezTo>
                    <a:pt x="1383862" y="4596524"/>
                    <a:pt x="1545020" y="4035972"/>
                    <a:pt x="1545020" y="4035972"/>
                  </a:cubicBezTo>
                </a:path>
              </a:pathLst>
            </a:custGeom>
            <a:noFill/>
            <a:ln w="38100">
              <a:tailEnd type="arrow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425" y="5428270"/>
              <a:ext cx="37444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I’m so dumb.</a:t>
              </a:r>
            </a:p>
            <a:p>
              <a:pPr algn="ctr"/>
              <a:r>
                <a:rPr lang="en-US" sz="1600" dirty="0"/>
                <a:t>How did HE get a paper published?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33827" y="2966754"/>
            <a:ext cx="1910801" cy="2415173"/>
            <a:chOff x="2869324" y="3174067"/>
            <a:chExt cx="1910801" cy="3058567"/>
          </a:xfrm>
        </p:grpSpPr>
        <p:sp>
          <p:nvSpPr>
            <p:cNvPr id="9" name="Freeform 8"/>
            <p:cNvSpPr/>
            <p:nvPr/>
          </p:nvSpPr>
          <p:spPr>
            <a:xfrm>
              <a:off x="2869324" y="4099034"/>
              <a:ext cx="1082566" cy="2133600"/>
            </a:xfrm>
            <a:custGeom>
              <a:avLst/>
              <a:gdLst>
                <a:gd name="connsiteX0" fmla="*/ 0 w 1082566"/>
                <a:gd name="connsiteY0" fmla="*/ 2133600 h 2133600"/>
                <a:gd name="connsiteX1" fmla="*/ 1082566 w 1082566"/>
                <a:gd name="connsiteY1" fmla="*/ 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82566" h="2133600">
                  <a:moveTo>
                    <a:pt x="0" y="2133600"/>
                  </a:moveTo>
                  <a:lnTo>
                    <a:pt x="1082566" y="0"/>
                  </a:lnTo>
                </a:path>
              </a:pathLst>
            </a:custGeom>
            <a:noFill/>
            <a:ln w="41275">
              <a:tailEnd type="arrow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15816" y="3174067"/>
              <a:ext cx="18643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Oh wow my experiment looks like it’s working!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628389" y="3725743"/>
            <a:ext cx="1872210" cy="1656184"/>
            <a:chOff x="3608204" y="4145698"/>
            <a:chExt cx="1449277" cy="1280087"/>
          </a:xfrm>
        </p:grpSpPr>
        <p:sp>
          <p:nvSpPr>
            <p:cNvPr id="10" name="Freeform 9"/>
            <p:cNvSpPr/>
            <p:nvPr/>
          </p:nvSpPr>
          <p:spPr>
            <a:xfrm>
              <a:off x="3941379" y="4145698"/>
              <a:ext cx="1004618" cy="1272392"/>
            </a:xfrm>
            <a:custGeom>
              <a:avLst/>
              <a:gdLst>
                <a:gd name="connsiteX0" fmla="*/ 0 w 2175642"/>
                <a:gd name="connsiteY0" fmla="*/ 0 h 1944414"/>
                <a:gd name="connsiteX1" fmla="*/ 704193 w 2175642"/>
                <a:gd name="connsiteY1" fmla="*/ 1124607 h 1944414"/>
                <a:gd name="connsiteX2" fmla="*/ 1376855 w 2175642"/>
                <a:gd name="connsiteY2" fmla="*/ 851338 h 1944414"/>
                <a:gd name="connsiteX3" fmla="*/ 2175642 w 2175642"/>
                <a:gd name="connsiteY3" fmla="*/ 1944414 h 1944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5642" h="1944414">
                  <a:moveTo>
                    <a:pt x="0" y="0"/>
                  </a:moveTo>
                  <a:cubicBezTo>
                    <a:pt x="237358" y="491358"/>
                    <a:pt x="474717" y="982717"/>
                    <a:pt x="704193" y="1124607"/>
                  </a:cubicBezTo>
                  <a:cubicBezTo>
                    <a:pt x="933669" y="1266497"/>
                    <a:pt x="1131614" y="714704"/>
                    <a:pt x="1376855" y="851338"/>
                  </a:cubicBezTo>
                  <a:cubicBezTo>
                    <a:pt x="1622097" y="987973"/>
                    <a:pt x="2175642" y="1944414"/>
                    <a:pt x="2175642" y="1944414"/>
                  </a:cubicBezTo>
                </a:path>
              </a:pathLst>
            </a:custGeom>
            <a:noFill/>
            <a:ln w="44450">
              <a:tailEnd type="arrow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08204" y="4909132"/>
              <a:ext cx="1449277" cy="516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Oh. A bug.</a:t>
              </a:r>
            </a:p>
            <a:p>
              <a:pPr algn="ctr"/>
              <a:r>
                <a:rPr lang="en-US" sz="1600" dirty="0"/>
                <a:t>Great.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572607" y="836713"/>
            <a:ext cx="1783358" cy="4176464"/>
            <a:chOff x="5508104" y="1044025"/>
            <a:chExt cx="1783358" cy="5009933"/>
          </a:xfrm>
        </p:grpSpPr>
        <p:sp>
          <p:nvSpPr>
            <p:cNvPr id="11" name="Freeform 10"/>
            <p:cNvSpPr/>
            <p:nvPr/>
          </p:nvSpPr>
          <p:spPr>
            <a:xfrm>
              <a:off x="6127531" y="1281533"/>
              <a:ext cx="1084983" cy="4772425"/>
            </a:xfrm>
            <a:custGeom>
              <a:avLst/>
              <a:gdLst>
                <a:gd name="connsiteX0" fmla="*/ 0 w 1084983"/>
                <a:gd name="connsiteY0" fmla="*/ 5213256 h 5213256"/>
                <a:gd name="connsiteX1" fmla="*/ 935421 w 1084983"/>
                <a:gd name="connsiteY1" fmla="*/ 651766 h 5213256"/>
                <a:gd name="connsiteX2" fmla="*/ 1082566 w 1084983"/>
                <a:gd name="connsiteY2" fmla="*/ 31656 h 5213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4983" h="5213256">
                  <a:moveTo>
                    <a:pt x="0" y="5213256"/>
                  </a:moveTo>
                  <a:cubicBezTo>
                    <a:pt x="377496" y="3364311"/>
                    <a:pt x="754993" y="1515366"/>
                    <a:pt x="935421" y="651766"/>
                  </a:cubicBezTo>
                  <a:cubicBezTo>
                    <a:pt x="1115849" y="-211834"/>
                    <a:pt x="1082566" y="31656"/>
                    <a:pt x="1082566" y="31656"/>
                  </a:cubicBezTo>
                </a:path>
              </a:pathLst>
            </a:custGeom>
            <a:noFill/>
            <a:ln w="41275">
              <a:tailEnd type="arrow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08104" y="1044025"/>
              <a:ext cx="17833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Wohoo</a:t>
              </a:r>
              <a:r>
                <a:rPr lang="en-US" sz="1600" dirty="0"/>
                <a:t> I got into a conference!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243069" y="1074220"/>
            <a:ext cx="1937443" cy="2756081"/>
            <a:chOff x="7178566" y="1281533"/>
            <a:chExt cx="1937443" cy="2756081"/>
          </a:xfrm>
        </p:grpSpPr>
        <p:sp>
          <p:nvSpPr>
            <p:cNvPr id="12" name="Freeform 11"/>
            <p:cNvSpPr/>
            <p:nvPr/>
          </p:nvSpPr>
          <p:spPr>
            <a:xfrm>
              <a:off x="7212514" y="1281533"/>
              <a:ext cx="1595155" cy="1925084"/>
            </a:xfrm>
            <a:custGeom>
              <a:avLst/>
              <a:gdLst>
                <a:gd name="connsiteX0" fmla="*/ 0 w 1608083"/>
                <a:gd name="connsiteY0" fmla="*/ 0 h 2355279"/>
                <a:gd name="connsiteX1" fmla="*/ 672662 w 1608083"/>
                <a:gd name="connsiteY1" fmla="*/ 2186152 h 2355279"/>
                <a:gd name="connsiteX2" fmla="*/ 1608083 w 1608083"/>
                <a:gd name="connsiteY2" fmla="*/ 2207172 h 2355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8083" h="2355279">
                  <a:moveTo>
                    <a:pt x="0" y="0"/>
                  </a:moveTo>
                  <a:cubicBezTo>
                    <a:pt x="202324" y="909145"/>
                    <a:pt x="404648" y="1818290"/>
                    <a:pt x="672662" y="2186152"/>
                  </a:cubicBezTo>
                  <a:cubicBezTo>
                    <a:pt x="940676" y="2554014"/>
                    <a:pt x="1608083" y="2207172"/>
                    <a:pt x="1608083" y="2207172"/>
                  </a:cubicBezTo>
                </a:path>
              </a:pathLst>
            </a:custGeom>
            <a:noFill/>
            <a:ln w="41275">
              <a:tailEnd type="arrow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78566" y="3206617"/>
              <a:ext cx="19374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Post-conference blues.  Back to  real life again</a:t>
              </a:r>
              <a:r>
                <a:rPr lang="mr-IN" sz="1600" dirty="0"/>
                <a:t>…</a:t>
              </a:r>
              <a:endParaRPr lang="en-US" sz="16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4015" y="1957879"/>
            <a:ext cx="2128466" cy="2839273"/>
            <a:chOff x="179512" y="1957879"/>
            <a:chExt cx="2128466" cy="2839273"/>
          </a:xfrm>
        </p:grpSpPr>
        <p:sp>
          <p:nvSpPr>
            <p:cNvPr id="14" name="TextBox 13"/>
            <p:cNvSpPr txBox="1"/>
            <p:nvPr/>
          </p:nvSpPr>
          <p:spPr>
            <a:xfrm>
              <a:off x="179512" y="3966155"/>
              <a:ext cx="21284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Huh? I have to throw away 3 months of literature review?</a:t>
              </a:r>
            </a:p>
          </p:txBody>
        </p:sp>
        <p:cxnSp>
          <p:nvCxnSpPr>
            <p:cNvPr id="23" name="Straight Arrow Connector 22"/>
            <p:cNvCxnSpPr>
              <a:cxnSpLocks/>
              <a:stCxn id="7" idx="1"/>
              <a:endCxn id="8" idx="0"/>
            </p:cNvCxnSpPr>
            <p:nvPr/>
          </p:nvCxnSpPr>
          <p:spPr>
            <a:xfrm>
              <a:off x="1331640" y="1957879"/>
              <a:ext cx="792088" cy="176786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5392731" y="5013176"/>
            <a:ext cx="2902410" cy="1130697"/>
            <a:chOff x="5328228" y="5013176"/>
            <a:chExt cx="2902410" cy="1130697"/>
          </a:xfrm>
        </p:grpSpPr>
        <p:sp>
          <p:nvSpPr>
            <p:cNvPr id="19" name="TextBox 18"/>
            <p:cNvSpPr txBox="1"/>
            <p:nvPr/>
          </p:nvSpPr>
          <p:spPr>
            <a:xfrm>
              <a:off x="5638350" y="5312876"/>
              <a:ext cx="25922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Really? You take 2 months to read my draft?!!</a:t>
              </a:r>
            </a:p>
            <a:p>
              <a:pPr algn="ctr"/>
              <a:endParaRPr lang="en-US" sz="1600" dirty="0"/>
            </a:p>
          </p:txBody>
        </p:sp>
        <p:cxnSp>
          <p:nvCxnSpPr>
            <p:cNvPr id="36" name="Straight Arrow Connector 35"/>
            <p:cNvCxnSpPr>
              <a:cxnSpLocks/>
            </p:cNvCxnSpPr>
            <p:nvPr/>
          </p:nvCxnSpPr>
          <p:spPr>
            <a:xfrm flipV="1">
              <a:off x="5328228" y="5013176"/>
              <a:ext cx="835453" cy="358794"/>
            </a:xfrm>
            <a:prstGeom prst="straightConnector1">
              <a:avLst/>
            </a:prstGeom>
            <a:ln w="539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2782623" y="1701968"/>
            <a:ext cx="3438056" cy="907941"/>
          </a:xfrm>
          <a:prstGeom prst="rect">
            <a:avLst/>
          </a:prstGeom>
          <a:solidFill>
            <a:srgbClr val="FFC000"/>
          </a:solidFill>
          <a:ln w="317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But it’s all still ok.</a:t>
            </a:r>
            <a:endParaRPr lang="en-US" b="1" dirty="0"/>
          </a:p>
          <a:p>
            <a:pPr algn="ctr"/>
            <a:endParaRPr lang="en-US" sz="1050" dirty="0"/>
          </a:p>
          <a:p>
            <a:pPr algn="ctr"/>
            <a:r>
              <a:rPr lang="en-US" dirty="0"/>
              <a:t>This is normal. This is research.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BA67EA0-BC85-4342-A020-D653D8C8283D}"/>
              </a:ext>
            </a:extLst>
          </p:cNvPr>
          <p:cNvSpPr/>
          <p:nvPr/>
        </p:nvSpPr>
        <p:spPr>
          <a:xfrm>
            <a:off x="0" y="6309996"/>
            <a:ext cx="9144000" cy="5480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/>
              <a:t>Things that will happen….   </a:t>
            </a:r>
          </a:p>
        </p:txBody>
      </p:sp>
    </p:spTree>
    <p:extLst>
      <p:ext uri="{BB962C8B-B14F-4D97-AF65-F5344CB8AC3E}">
        <p14:creationId xmlns:p14="http://schemas.microsoft.com/office/powerpoint/2010/main" val="40260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188640"/>
            <a:ext cx="889551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+mj-lt"/>
              </a:rPr>
              <a:t>You will want </a:t>
            </a:r>
            <a:r>
              <a:rPr lang="en-US" sz="3200" b="1" u="sng" dirty="0">
                <a:latin typeface="+mj-lt"/>
              </a:rPr>
              <a:t>more</a:t>
            </a:r>
            <a:r>
              <a:rPr lang="en-US" sz="3200" b="1" dirty="0">
                <a:latin typeface="+mj-lt"/>
              </a:rPr>
              <a:t> meetings with your supervisor.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07504" y="3388532"/>
            <a:ext cx="95468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+mj-lt"/>
              </a:rPr>
              <a:t>You will want </a:t>
            </a:r>
            <a:r>
              <a:rPr lang="en-US" sz="3200" b="1" u="sng" dirty="0">
                <a:latin typeface="+mj-lt"/>
              </a:rPr>
              <a:t>fewer</a:t>
            </a:r>
            <a:r>
              <a:rPr lang="en-US" sz="3200" b="1" dirty="0">
                <a:latin typeface="+mj-lt"/>
              </a:rPr>
              <a:t> meetings with your </a:t>
            </a:r>
            <a:r>
              <a:rPr lang="en-US" sz="2800" b="1" dirty="0"/>
              <a:t>supervisor</a:t>
            </a:r>
            <a:r>
              <a:rPr lang="en-US" sz="3200" b="1" dirty="0">
                <a:latin typeface="+mj-lt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980728"/>
            <a:ext cx="57419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Your supervisor is not your </a:t>
            </a:r>
            <a:r>
              <a:rPr lang="en-US" b="1" dirty="0"/>
              <a:t>teacher</a:t>
            </a:r>
            <a:r>
              <a:rPr lang="en-US" dirty="0"/>
              <a:t>. It is not their fault.</a:t>
            </a:r>
          </a:p>
          <a:p>
            <a:endParaRPr lang="en-US" dirty="0"/>
          </a:p>
          <a:p>
            <a:r>
              <a:rPr lang="en-US" dirty="0"/>
              <a:t>Try to resist “</a:t>
            </a:r>
            <a:r>
              <a:rPr lang="en-US" b="1" i="1" dirty="0"/>
              <a:t>The Blame Game</a:t>
            </a:r>
            <a:r>
              <a:rPr lang="en-US" dirty="0"/>
              <a:t>”.</a:t>
            </a:r>
          </a:p>
          <a:p>
            <a:endParaRPr lang="en-US" dirty="0"/>
          </a:p>
          <a:p>
            <a:r>
              <a:rPr lang="en-US" dirty="0"/>
              <a:t>They are not the only person you can learn from.</a:t>
            </a:r>
          </a:p>
          <a:p>
            <a:r>
              <a:rPr lang="mr-IN" dirty="0"/>
              <a:t>…</a:t>
            </a:r>
            <a:r>
              <a:rPr lang="en-US" i="1" dirty="0"/>
              <a:t> Reach out to others - staff, students, everyone!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720" y="4207990"/>
            <a:ext cx="542328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“I don’t have anything worth showing…”</a:t>
            </a:r>
          </a:p>
          <a:p>
            <a:endParaRPr lang="en-US" b="1" dirty="0"/>
          </a:p>
          <a:p>
            <a:r>
              <a:rPr lang="en-US" b="1" dirty="0"/>
              <a:t>Resist this</a:t>
            </a:r>
            <a:r>
              <a:rPr lang="en-US" dirty="0"/>
              <a:t>. Isolating yourself = Fatal PhD mistake.</a:t>
            </a:r>
          </a:p>
          <a:p>
            <a:endParaRPr lang="en-US" dirty="0"/>
          </a:p>
          <a:p>
            <a:r>
              <a:rPr lang="en-US" dirty="0"/>
              <a:t>They </a:t>
            </a:r>
            <a:r>
              <a:rPr lang="en-US" b="1" dirty="0"/>
              <a:t>want</a:t>
            </a:r>
            <a:r>
              <a:rPr lang="en-US" dirty="0"/>
              <a:t> your work to succeed.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467908" y="1111704"/>
            <a:ext cx="2634054" cy="1990805"/>
            <a:chOff x="6467908" y="1111704"/>
            <a:chExt cx="2634054" cy="1990805"/>
          </a:xfrm>
        </p:grpSpPr>
        <p:sp>
          <p:nvSpPr>
            <p:cNvPr id="6" name="TextBox 5"/>
            <p:cNvSpPr txBox="1"/>
            <p:nvPr/>
          </p:nvSpPr>
          <p:spPr>
            <a:xfrm>
              <a:off x="6467908" y="2333068"/>
              <a:ext cx="263405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Why do you feel this?</a:t>
              </a:r>
            </a:p>
            <a:p>
              <a:pPr algn="ctr"/>
              <a:r>
                <a:rPr lang="en-US" sz="2400" b="1" dirty="0"/>
                <a:t>Frustration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9482" y="1111704"/>
              <a:ext cx="1286562" cy="1286562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461012" y="4105345"/>
            <a:ext cx="2634054" cy="2072051"/>
            <a:chOff x="6461012" y="4425134"/>
            <a:chExt cx="2634054" cy="2072051"/>
          </a:xfrm>
        </p:grpSpPr>
        <p:sp>
          <p:nvSpPr>
            <p:cNvPr id="7" name="TextBox 6"/>
            <p:cNvSpPr txBox="1"/>
            <p:nvPr/>
          </p:nvSpPr>
          <p:spPr>
            <a:xfrm>
              <a:off x="6461012" y="5666188"/>
              <a:ext cx="26340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Why do you feel this?</a:t>
              </a:r>
            </a:p>
            <a:p>
              <a:pPr algn="ctr"/>
              <a:r>
                <a:rPr lang="en-US" sz="2800" b="1" dirty="0"/>
                <a:t>Shame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92280" y="4425134"/>
              <a:ext cx="1212810" cy="1219259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5934811-1BE4-714B-82FF-21D8C221B5C8}"/>
              </a:ext>
            </a:extLst>
          </p:cNvPr>
          <p:cNvSpPr/>
          <p:nvPr/>
        </p:nvSpPr>
        <p:spPr>
          <a:xfrm>
            <a:off x="0" y="6309996"/>
            <a:ext cx="9144000" cy="5480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/>
              <a:t>Things that will happen….  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52DFBF-4536-BB44-946B-6E65AA3C1BBB}"/>
              </a:ext>
            </a:extLst>
          </p:cNvPr>
          <p:cNvSpPr/>
          <p:nvPr/>
        </p:nvSpPr>
        <p:spPr>
          <a:xfrm>
            <a:off x="-36512" y="3171557"/>
            <a:ext cx="9180512" cy="36000"/>
          </a:xfrm>
          <a:prstGeom prst="rect">
            <a:avLst/>
          </a:prstGeom>
          <a:solidFill>
            <a:schemeClr val="tx1"/>
          </a:solidFill>
          <a:ln w="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603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904" y="4566976"/>
            <a:ext cx="3187328" cy="17625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20" y="188640"/>
            <a:ext cx="6324232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You will procrastinate. </a:t>
            </a:r>
          </a:p>
          <a:p>
            <a:endParaRPr lang="en-US" sz="2000" i="1" dirty="0">
              <a:latin typeface="+mj-lt"/>
            </a:endParaRPr>
          </a:p>
          <a:p>
            <a:r>
              <a:rPr lang="en-US" sz="2000" i="1" dirty="0">
                <a:latin typeface="+mj-lt"/>
              </a:rPr>
              <a:t>You will not know what to do with your day. </a:t>
            </a:r>
          </a:p>
          <a:p>
            <a:r>
              <a:rPr lang="en-US" sz="2000" i="1" dirty="0">
                <a:latin typeface="+mj-lt"/>
              </a:rPr>
              <a:t>So you will feel like you’ve wasted time.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518" y="2020778"/>
            <a:ext cx="2435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During my PhD I</a:t>
            </a:r>
            <a:r>
              <a:rPr lang="mr-IN" sz="2000" b="1" dirty="0"/>
              <a:t>…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2420888"/>
            <a:ext cx="826617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Wrote code that counted the number of words in my thesis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Wrote lots of scripts to automate various things (that didn’t need automating)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Wrote code to help my officemate’s research (he didn’t ask)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Got very good at firing elastic bands accurately (at my officemate)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Learnt British Sign Language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Learnt to </a:t>
            </a:r>
            <a:r>
              <a:rPr lang="en-US" b="1" dirty="0"/>
              <a:t>rollerblade</a:t>
            </a:r>
            <a:r>
              <a:rPr lang="en-US" dirty="0"/>
              <a:t> (including stunts)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Learnt to drive a </a:t>
            </a:r>
            <a:r>
              <a:rPr lang="en-US" b="1" dirty="0"/>
              <a:t>bus</a:t>
            </a:r>
          </a:p>
        </p:txBody>
      </p:sp>
      <p:sp>
        <p:nvSpPr>
          <p:cNvPr id="8" name="TextBox 7"/>
          <p:cNvSpPr txBox="1"/>
          <p:nvPr/>
        </p:nvSpPr>
        <p:spPr>
          <a:xfrm rot="801118">
            <a:off x="2245606" y="2402802"/>
            <a:ext cx="4392488" cy="1569660"/>
          </a:xfrm>
          <a:prstGeom prst="rect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But that’s all ok.</a:t>
            </a:r>
          </a:p>
          <a:p>
            <a:pPr algn="ctr"/>
            <a:endParaRPr lang="en-US" sz="3200" dirty="0">
              <a:solidFill>
                <a:srgbClr val="FFFF00"/>
              </a:solidFill>
            </a:endParaRP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And I didn’t feel guilty.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7A7007-A701-C14F-A6FF-D4F93EFB5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2040" y="-459432"/>
            <a:ext cx="4913057" cy="36880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E51B910-BD53-9C4C-AFED-49CDA5815A30}"/>
              </a:ext>
            </a:extLst>
          </p:cNvPr>
          <p:cNvSpPr/>
          <p:nvPr/>
        </p:nvSpPr>
        <p:spPr>
          <a:xfrm>
            <a:off x="0" y="6309996"/>
            <a:ext cx="9144000" cy="5480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/>
              <a:t>Things that will happen….   </a:t>
            </a:r>
          </a:p>
        </p:txBody>
      </p:sp>
    </p:spTree>
    <p:extLst>
      <p:ext uri="{BB962C8B-B14F-4D97-AF65-F5344CB8AC3E}">
        <p14:creationId xmlns:p14="http://schemas.microsoft.com/office/powerpoint/2010/main" val="105970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88640"/>
            <a:ext cx="63246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You will procrastinate.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3212976"/>
            <a:ext cx="578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But it’s all still ok ... why?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4008831"/>
            <a:ext cx="77091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Because your brain needs downtime.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It must be balanced with real work of course.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But some degree of procrastination is GOOD for you.</a:t>
            </a:r>
          </a:p>
        </p:txBody>
      </p:sp>
      <p:pic>
        <p:nvPicPr>
          <p:cNvPr id="6" name="Picture 5" descr="marklitip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3861">
            <a:off x="6340925" y="1032161"/>
            <a:ext cx="2366047" cy="20414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C4A900-67C9-4147-B548-B0F8C3DEA092}"/>
              </a:ext>
            </a:extLst>
          </p:cNvPr>
          <p:cNvSpPr/>
          <p:nvPr/>
        </p:nvSpPr>
        <p:spPr>
          <a:xfrm>
            <a:off x="0" y="6309996"/>
            <a:ext cx="9144000" cy="5480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/>
              <a:t>Things that will happen….   </a:t>
            </a:r>
          </a:p>
        </p:txBody>
      </p:sp>
    </p:spTree>
    <p:extLst>
      <p:ext uri="{BB962C8B-B14F-4D97-AF65-F5344CB8AC3E}">
        <p14:creationId xmlns:p14="http://schemas.microsoft.com/office/powerpoint/2010/main" val="1413937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88640"/>
            <a:ext cx="72537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+mj-lt"/>
              </a:rPr>
              <a:t>You will have your work rejected.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4085035"/>
            <a:ext cx="2547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But that’s all ok.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2520402"/>
            <a:ext cx="1395716" cy="212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67412" y="1035893"/>
            <a:ext cx="80650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It might be </a:t>
            </a:r>
            <a:r>
              <a:rPr lang="en-US" b="1" dirty="0"/>
              <a:t>formally</a:t>
            </a:r>
            <a:r>
              <a:rPr lang="en-US" dirty="0"/>
              <a:t> (e.g. from a conference)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It might be </a:t>
            </a:r>
            <a:r>
              <a:rPr lang="en-US" b="1" dirty="0"/>
              <a:t>informally</a:t>
            </a:r>
            <a:r>
              <a:rPr lang="en-US" dirty="0"/>
              <a:t> (e.g. a friend finds big problems with your new idea)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It might be </a:t>
            </a:r>
            <a:r>
              <a:rPr lang="en-US" b="1" dirty="0"/>
              <a:t>unjustified </a:t>
            </a:r>
            <a:r>
              <a:rPr lang="en-US" dirty="0"/>
              <a:t>(e.g. a low quality paper review)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412" y="4402818"/>
            <a:ext cx="841768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/>
          </a:p>
          <a:p>
            <a:pPr marL="342900" indent="-342900">
              <a:buFontTx/>
              <a:buChar char="-"/>
            </a:pPr>
            <a:r>
              <a:rPr lang="en-US" sz="2000" i="1" dirty="0"/>
              <a:t>If you don’t get </a:t>
            </a:r>
            <a:r>
              <a:rPr lang="en-US" sz="2000" b="1" i="1" dirty="0"/>
              <a:t>rejections</a:t>
            </a:r>
            <a:r>
              <a:rPr lang="en-US" sz="2000" i="1" dirty="0"/>
              <a:t>… you’re probably not taking enough </a:t>
            </a:r>
            <a:r>
              <a:rPr lang="en-US" sz="2000" b="1" i="1" dirty="0"/>
              <a:t>risks</a:t>
            </a:r>
            <a:r>
              <a:rPr lang="en-US" sz="2000" i="1" dirty="0"/>
              <a:t>.</a:t>
            </a:r>
          </a:p>
          <a:p>
            <a:pPr marL="342900" indent="-342900">
              <a:buFontTx/>
              <a:buChar char="-"/>
            </a:pPr>
            <a:r>
              <a:rPr lang="en-US" sz="2000" i="1" dirty="0"/>
              <a:t>If you’re not taking intellectual </a:t>
            </a:r>
            <a:r>
              <a:rPr lang="en-US" sz="2000" b="1" i="1" dirty="0"/>
              <a:t>risks</a:t>
            </a:r>
            <a:r>
              <a:rPr lang="en-US" sz="2000" i="1" dirty="0"/>
              <a:t>, you won’t feel </a:t>
            </a:r>
            <a:r>
              <a:rPr lang="en-US" sz="2000" b="1" i="1" dirty="0"/>
              <a:t>insecure</a:t>
            </a:r>
            <a:r>
              <a:rPr lang="en-US" sz="2000" i="1" dirty="0"/>
              <a:t>.</a:t>
            </a:r>
          </a:p>
          <a:p>
            <a:pPr marL="342900" indent="-342900">
              <a:buFontTx/>
              <a:buChar char="-"/>
            </a:pPr>
            <a:r>
              <a:rPr lang="en-US" sz="2000" i="1" dirty="0"/>
              <a:t>If you’re not feeling </a:t>
            </a:r>
            <a:r>
              <a:rPr lang="en-US" sz="2000" b="1" i="1" dirty="0"/>
              <a:t>insecure</a:t>
            </a:r>
            <a:r>
              <a:rPr lang="en-US" sz="2000" i="1" dirty="0"/>
              <a:t>, you’re not at your </a:t>
            </a:r>
            <a:r>
              <a:rPr lang="en-US" sz="2000" b="1" i="1" dirty="0"/>
              <a:t>limits</a:t>
            </a:r>
            <a:r>
              <a:rPr lang="en-US" sz="2000" i="1" dirty="0"/>
              <a:t>.</a:t>
            </a:r>
          </a:p>
          <a:p>
            <a:pPr marL="342900" indent="-342900">
              <a:buFontTx/>
              <a:buChar char="-"/>
            </a:pPr>
            <a:r>
              <a:rPr lang="en-US" sz="2000" i="1" dirty="0"/>
              <a:t>If you’re not at your </a:t>
            </a:r>
            <a:r>
              <a:rPr lang="en-US" sz="2000" b="1" i="1" dirty="0"/>
              <a:t>limits</a:t>
            </a:r>
            <a:r>
              <a:rPr lang="en-US" sz="2000" i="1" dirty="0"/>
              <a:t>, you’re not doing </a:t>
            </a:r>
            <a:r>
              <a:rPr lang="en-US" sz="2000" b="1" i="1" dirty="0"/>
              <a:t>research</a:t>
            </a:r>
            <a:r>
              <a:rPr lang="en-US" sz="2000" i="1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 rot="1670131">
            <a:off x="7363385" y="2266105"/>
            <a:ext cx="1656184" cy="646331"/>
          </a:xfrm>
          <a:prstGeom prst="rect">
            <a:avLst/>
          </a:prstGeom>
          <a:solidFill>
            <a:schemeClr val="accent1">
              <a:lumMod val="40000"/>
              <a:lumOff val="60000"/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 regret to inform you</a:t>
            </a:r>
            <a:r>
              <a:rPr lang="mr-IN" b="1" dirty="0"/>
              <a:t>…</a:t>
            </a:r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A6E8CD-289E-D74F-B296-22ACC9755379}"/>
              </a:ext>
            </a:extLst>
          </p:cNvPr>
          <p:cNvSpPr/>
          <p:nvPr/>
        </p:nvSpPr>
        <p:spPr>
          <a:xfrm>
            <a:off x="0" y="6309996"/>
            <a:ext cx="9144000" cy="5480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/>
              <a:t>Things that will happen….   </a:t>
            </a:r>
          </a:p>
        </p:txBody>
      </p:sp>
    </p:spTree>
    <p:extLst>
      <p:ext uri="{BB962C8B-B14F-4D97-AF65-F5344CB8AC3E}">
        <p14:creationId xmlns:p14="http://schemas.microsoft.com/office/powerpoint/2010/main" val="110056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34C43-6675-C743-BF01-31700ED03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32" y="1340768"/>
            <a:ext cx="8229600" cy="1143000"/>
          </a:xfrm>
        </p:spPr>
        <p:txBody>
          <a:bodyPr/>
          <a:lstStyle/>
          <a:p>
            <a:r>
              <a:rPr lang="en-US" sz="6600" dirty="0"/>
              <a:t>You will…..						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2F9A65-69D6-ED47-994E-8BEF40944596}"/>
              </a:ext>
            </a:extLst>
          </p:cNvPr>
          <p:cNvSpPr txBox="1"/>
          <p:nvPr/>
        </p:nvSpPr>
        <p:spPr>
          <a:xfrm>
            <a:off x="1697670" y="2776860"/>
            <a:ext cx="57486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In small ways, and BIG ways.</a:t>
            </a:r>
          </a:p>
          <a:p>
            <a:pPr algn="ctr"/>
            <a:endParaRPr lang="en-US" sz="2400" i="1" dirty="0"/>
          </a:p>
          <a:p>
            <a:pPr algn="ctr"/>
            <a:r>
              <a:rPr lang="en-US" sz="2400" i="1" dirty="0"/>
              <a:t>So, just keep going.</a:t>
            </a:r>
          </a:p>
          <a:p>
            <a:pPr algn="ctr"/>
            <a:endParaRPr lang="en-US" sz="2400" i="1" dirty="0"/>
          </a:p>
          <a:p>
            <a:pPr algn="ctr"/>
            <a:r>
              <a:rPr lang="en-US" sz="2400" i="1" dirty="0"/>
              <a:t>More than anything, a PhD is…</a:t>
            </a:r>
          </a:p>
          <a:p>
            <a:pPr algn="ctr"/>
            <a:r>
              <a:rPr lang="en-US" sz="2400" i="1" dirty="0"/>
              <a:t>a test of your </a:t>
            </a:r>
            <a:r>
              <a:rPr lang="en-US" sz="2400" i="1" u="sng" dirty="0"/>
              <a:t>endurance</a:t>
            </a:r>
            <a:r>
              <a:rPr lang="en-US" sz="2400" i="1" dirty="0"/>
              <a:t> and </a:t>
            </a:r>
            <a:r>
              <a:rPr lang="en-US" sz="2400" i="1" u="sng" dirty="0"/>
              <a:t>adaptability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B01FD9-130B-9F46-871F-6EFCDEF5E0CE}"/>
              </a:ext>
            </a:extLst>
          </p:cNvPr>
          <p:cNvSpPr/>
          <p:nvPr/>
        </p:nvSpPr>
        <p:spPr>
          <a:xfrm>
            <a:off x="0" y="6309996"/>
            <a:ext cx="9144000" cy="5480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/>
              <a:t>Things that will happen….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2E8F97-8E11-9E45-AF65-9F5513696055}"/>
              </a:ext>
            </a:extLst>
          </p:cNvPr>
          <p:cNvSpPr/>
          <p:nvPr/>
        </p:nvSpPr>
        <p:spPr>
          <a:xfrm>
            <a:off x="4592828" y="1124744"/>
            <a:ext cx="3435556" cy="1446550"/>
          </a:xfrm>
          <a:prstGeom prst="rect">
            <a:avLst/>
          </a:prstGeom>
          <a:effectLst>
            <a:glow rad="1143000">
              <a:schemeClr val="accent1"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8000" b="1" dirty="0">
                <a:ln>
                  <a:solidFill>
                    <a:schemeClr val="accent1">
                      <a:shade val="95000"/>
                      <a:satMod val="105000"/>
                    </a:schemeClr>
                  </a:solidFill>
                </a:ln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succeed</a:t>
            </a:r>
            <a:r>
              <a:rPr lang="en-US" sz="8800" b="1" dirty="0">
                <a:ln>
                  <a:solidFill>
                    <a:schemeClr val="accent1">
                      <a:shade val="95000"/>
                      <a:satMod val="105000"/>
                    </a:schemeClr>
                  </a:solidFill>
                </a:ln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.</a:t>
            </a:r>
            <a:endParaRPr lang="en-US" sz="8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1ED2D96-A58F-C84B-A400-F00C48968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47476"/>
          <a:stretch/>
        </p:blipFill>
        <p:spPr>
          <a:xfrm>
            <a:off x="-33852" y="-50979"/>
            <a:ext cx="9194418" cy="686435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3A3111-33C3-104F-96D5-97D291929331}"/>
              </a:ext>
            </a:extLst>
          </p:cNvPr>
          <p:cNvSpPr txBox="1"/>
          <p:nvPr/>
        </p:nvSpPr>
        <p:spPr>
          <a:xfrm>
            <a:off x="869489" y="3543781"/>
            <a:ext cx="7566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Community-building is hard. Especially in a pandemic.</a:t>
            </a:r>
          </a:p>
        </p:txBody>
      </p: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6793EBE-5EAB-924F-BD48-294DCBA5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7946"/>
            <a:ext cx="9144000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7BDA4F-FDEE-F746-A828-6626666A5005}"/>
              </a:ext>
            </a:extLst>
          </p:cNvPr>
          <p:cNvSpPr txBox="1"/>
          <p:nvPr/>
        </p:nvSpPr>
        <p:spPr>
          <a:xfrm>
            <a:off x="141338" y="179929"/>
            <a:ext cx="6950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Advert: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CS PGR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Discord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Server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06AC86-9CFB-2B4B-8AE0-EDB5A581DB22}"/>
              </a:ext>
            </a:extLst>
          </p:cNvPr>
          <p:cNvGrpSpPr/>
          <p:nvPr/>
        </p:nvGrpSpPr>
        <p:grpSpPr>
          <a:xfrm>
            <a:off x="3275856" y="2717508"/>
            <a:ext cx="3462068" cy="1431572"/>
            <a:chOff x="3275856" y="2717508"/>
            <a:chExt cx="3462068" cy="1431572"/>
          </a:xfrm>
        </p:grpSpPr>
        <p:pic>
          <p:nvPicPr>
            <p:cNvPr id="11" name="Picture 10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D1EFC3E1-A90F-FB46-BBE7-33A360EC34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519" t="18596" r="58724" b="68681"/>
            <a:stretch/>
          </p:blipFill>
          <p:spPr>
            <a:xfrm>
              <a:off x="3563888" y="2803544"/>
              <a:ext cx="3174036" cy="1345536"/>
            </a:xfrm>
            <a:prstGeom prst="ellipse">
              <a:avLst/>
            </a:prstGeom>
            <a:ln w="127000">
              <a:solidFill>
                <a:srgbClr val="FFFF00"/>
              </a:solidFill>
            </a:ln>
            <a:effectLst/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E033531-1D11-EE42-A814-E47E04806F1D}"/>
                </a:ext>
              </a:extLst>
            </p:cNvPr>
            <p:cNvCxnSpPr/>
            <p:nvPr/>
          </p:nvCxnSpPr>
          <p:spPr>
            <a:xfrm>
              <a:off x="3275856" y="2717508"/>
              <a:ext cx="576064" cy="274004"/>
            </a:xfrm>
            <a:prstGeom prst="line">
              <a:avLst/>
            </a:prstGeom>
            <a:ln w="127000" cap="rnd"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8B6AD5C-5B6E-0846-96F1-92075874FF9B}"/>
              </a:ext>
            </a:extLst>
          </p:cNvPr>
          <p:cNvGrpSpPr/>
          <p:nvPr/>
        </p:nvGrpSpPr>
        <p:grpSpPr>
          <a:xfrm rot="16200000">
            <a:off x="4352245" y="2411602"/>
            <a:ext cx="2289888" cy="6602905"/>
            <a:chOff x="6595376" y="737003"/>
            <a:chExt cx="2304256" cy="569641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ABE509-8E30-9340-B9A0-F7D74C5CBF00}"/>
                </a:ext>
              </a:extLst>
            </p:cNvPr>
            <p:cNvSpPr/>
            <p:nvPr/>
          </p:nvSpPr>
          <p:spPr>
            <a:xfrm>
              <a:off x="6599324" y="737003"/>
              <a:ext cx="288032" cy="312869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50EAE87-1FE8-0148-ACB5-D21DE0E0DB0C}"/>
                </a:ext>
              </a:extLst>
            </p:cNvPr>
            <p:cNvSpPr/>
            <p:nvPr/>
          </p:nvSpPr>
          <p:spPr>
            <a:xfrm>
              <a:off x="6599324" y="1224894"/>
              <a:ext cx="288032" cy="312869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A57E3DE-289A-1B4F-BA6C-995A244DF52B}"/>
                </a:ext>
              </a:extLst>
            </p:cNvPr>
            <p:cNvSpPr/>
            <p:nvPr/>
          </p:nvSpPr>
          <p:spPr>
            <a:xfrm>
              <a:off x="6599324" y="1712785"/>
              <a:ext cx="1584176" cy="312869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D190487-3E47-3642-A295-0688824C17AB}"/>
                </a:ext>
              </a:extLst>
            </p:cNvPr>
            <p:cNvSpPr/>
            <p:nvPr/>
          </p:nvSpPr>
          <p:spPr>
            <a:xfrm>
              <a:off x="6599324" y="2227158"/>
              <a:ext cx="1296144" cy="312869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980381A-2541-DF4D-A481-44E14756CABF}"/>
                </a:ext>
              </a:extLst>
            </p:cNvPr>
            <p:cNvSpPr/>
            <p:nvPr/>
          </p:nvSpPr>
          <p:spPr>
            <a:xfrm>
              <a:off x="6599323" y="2715049"/>
              <a:ext cx="648071" cy="312869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85DEF82-B45A-5A41-8D99-58A5F55B5227}"/>
                </a:ext>
              </a:extLst>
            </p:cNvPr>
            <p:cNvSpPr/>
            <p:nvPr/>
          </p:nvSpPr>
          <p:spPr>
            <a:xfrm>
              <a:off x="6595376" y="3674491"/>
              <a:ext cx="2304256" cy="312869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9303560-71F5-9942-9EB4-EFF5C24FECB5}"/>
                </a:ext>
              </a:extLst>
            </p:cNvPr>
            <p:cNvSpPr/>
            <p:nvPr/>
          </p:nvSpPr>
          <p:spPr>
            <a:xfrm>
              <a:off x="6599322" y="4152152"/>
              <a:ext cx="1944216" cy="312869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3E7883B-CE22-A342-9AC9-BCDF8BF9C991}"/>
                </a:ext>
              </a:extLst>
            </p:cNvPr>
            <p:cNvSpPr/>
            <p:nvPr/>
          </p:nvSpPr>
          <p:spPr>
            <a:xfrm>
              <a:off x="6599322" y="4640043"/>
              <a:ext cx="648072" cy="312869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A994BCB-A9EE-4948-B034-24B741D4422D}"/>
                </a:ext>
              </a:extLst>
            </p:cNvPr>
            <p:cNvSpPr/>
            <p:nvPr/>
          </p:nvSpPr>
          <p:spPr>
            <a:xfrm>
              <a:off x="6599322" y="5127934"/>
              <a:ext cx="288032" cy="312869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9AA53B5-EEAF-374B-8162-775DB8683218}"/>
                </a:ext>
              </a:extLst>
            </p:cNvPr>
            <p:cNvSpPr/>
            <p:nvPr/>
          </p:nvSpPr>
          <p:spPr>
            <a:xfrm>
              <a:off x="6599322" y="5632655"/>
              <a:ext cx="1296144" cy="312869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E12AFF7-B6EC-5640-9B02-322B89B040AD}"/>
                </a:ext>
              </a:extLst>
            </p:cNvPr>
            <p:cNvSpPr/>
            <p:nvPr/>
          </p:nvSpPr>
          <p:spPr>
            <a:xfrm>
              <a:off x="6599322" y="6120546"/>
              <a:ext cx="648072" cy="312869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43645AA-DF1E-7048-9B85-A92D28CA087C}"/>
                </a:ext>
              </a:extLst>
            </p:cNvPr>
            <p:cNvSpPr/>
            <p:nvPr/>
          </p:nvSpPr>
          <p:spPr>
            <a:xfrm>
              <a:off x="6595376" y="3201401"/>
              <a:ext cx="1012060" cy="312869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671021A-0DEF-D744-B11C-F7B695FDE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116632"/>
            <a:ext cx="1910382" cy="18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3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678" y="73586"/>
            <a:ext cx="3256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PhD Bingo!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1760" y="1124744"/>
            <a:ext cx="4931415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Feel complete joy</a:t>
            </a:r>
          </a:p>
          <a:p>
            <a:endParaRPr lang="en-GB" sz="2000" dirty="0"/>
          </a:p>
          <a:p>
            <a:r>
              <a:rPr lang="en-GB" sz="2000" dirty="0"/>
              <a:t>Feel stupid and like an impostor</a:t>
            </a:r>
          </a:p>
          <a:p>
            <a:endParaRPr lang="en-GB" sz="2000" dirty="0"/>
          </a:p>
          <a:p>
            <a:r>
              <a:rPr lang="en-US" sz="2000" dirty="0"/>
              <a:t>Ride the rollercoaster, up and down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Want more meetings with your supervisor</a:t>
            </a:r>
          </a:p>
          <a:p>
            <a:endParaRPr lang="en-GB" sz="2000" dirty="0"/>
          </a:p>
          <a:p>
            <a:r>
              <a:rPr lang="en-GB" sz="2000" dirty="0"/>
              <a:t>Want fewer meetings with your supervisor</a:t>
            </a:r>
          </a:p>
          <a:p>
            <a:endParaRPr lang="en-GB" sz="2000" dirty="0"/>
          </a:p>
          <a:p>
            <a:r>
              <a:rPr lang="en-GB" sz="2000" dirty="0"/>
              <a:t>Procrastinate. Lots.</a:t>
            </a:r>
          </a:p>
          <a:p>
            <a:endParaRPr lang="en-GB" sz="2000" dirty="0"/>
          </a:p>
          <a:p>
            <a:r>
              <a:rPr lang="en-GB" sz="2000" dirty="0"/>
              <a:t>Have work rejected.</a:t>
            </a:r>
          </a:p>
          <a:p>
            <a:endParaRPr lang="en-GB" sz="2000" dirty="0"/>
          </a:p>
          <a:p>
            <a:r>
              <a:rPr lang="en-GB" sz="2000" b="1" dirty="0"/>
              <a:t>Succeed</a:t>
            </a:r>
            <a:r>
              <a:rPr lang="en-GB" sz="2000" dirty="0"/>
              <a:t>.</a:t>
            </a:r>
          </a:p>
          <a:p>
            <a:endParaRPr lang="en-GB" sz="2000" dirty="0"/>
          </a:p>
          <a:p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301628" y="1052736"/>
            <a:ext cx="504056" cy="50405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01628" y="1700808"/>
            <a:ext cx="504056" cy="50405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01628" y="2348880"/>
            <a:ext cx="504056" cy="50405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01628" y="2924944"/>
            <a:ext cx="504056" cy="50405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01628" y="3522781"/>
            <a:ext cx="504056" cy="50405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01628" y="4120618"/>
            <a:ext cx="504056" cy="50405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707904" y="165918"/>
            <a:ext cx="4693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How many do </a:t>
            </a:r>
            <a:r>
              <a:rPr lang="en-US" sz="3200" i="1" u="sng" dirty="0"/>
              <a:t>you</a:t>
            </a:r>
            <a:r>
              <a:rPr lang="en-US" sz="3200" i="1" dirty="0"/>
              <a:t> have?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832CE3-3556-FE4F-A730-F383237E1919}"/>
              </a:ext>
            </a:extLst>
          </p:cNvPr>
          <p:cNvSpPr/>
          <p:nvPr/>
        </p:nvSpPr>
        <p:spPr>
          <a:xfrm>
            <a:off x="1301628" y="4725206"/>
            <a:ext cx="504056" cy="50405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7433C7-007C-4342-BF52-55AE9491859C}"/>
              </a:ext>
            </a:extLst>
          </p:cNvPr>
          <p:cNvSpPr/>
          <p:nvPr/>
        </p:nvSpPr>
        <p:spPr>
          <a:xfrm>
            <a:off x="1301628" y="5323043"/>
            <a:ext cx="504056" cy="50405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B20C80-44E3-304D-8111-6627FF868B32}"/>
              </a:ext>
            </a:extLst>
          </p:cNvPr>
          <p:cNvSpPr/>
          <p:nvPr/>
        </p:nvSpPr>
        <p:spPr>
          <a:xfrm>
            <a:off x="0" y="6309996"/>
            <a:ext cx="9144000" cy="5480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/>
              <a:t>Things that will happen….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D60C26-1519-AB48-A8B6-6FC2C6DCFFB5}"/>
              </a:ext>
            </a:extLst>
          </p:cNvPr>
          <p:cNvGrpSpPr/>
          <p:nvPr/>
        </p:nvGrpSpPr>
        <p:grpSpPr>
          <a:xfrm>
            <a:off x="1415236" y="1022307"/>
            <a:ext cx="584058" cy="4743703"/>
            <a:chOff x="1415236" y="1022307"/>
            <a:chExt cx="584058" cy="474370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F0F141-40C0-2444-897B-B8C8C889D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94" b="100000" l="141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729">
              <a:off x="1528081" y="1022307"/>
              <a:ext cx="471213" cy="43664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5734E7-6ECA-D54D-9F2A-B7EE09407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94" b="100000" l="141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729">
              <a:off x="1463599" y="1705438"/>
              <a:ext cx="471213" cy="43664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3B46204-6861-C045-9B86-9B343E847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94" b="100000" l="141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729">
              <a:off x="1431358" y="2346858"/>
              <a:ext cx="471213" cy="43664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2D2469-D1CF-174F-9F0E-40D5FC497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94" b="100000" l="141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729">
              <a:off x="1466277" y="2907862"/>
              <a:ext cx="471213" cy="43664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E34FD4C-C61E-624B-9697-20DC3DF76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94" b="100000" l="141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729">
              <a:off x="1431357" y="3502003"/>
              <a:ext cx="471213" cy="43664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3055D60-47FD-C44D-98E3-376332C9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94" b="100000" l="141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729">
              <a:off x="1415236" y="4163114"/>
              <a:ext cx="471213" cy="43664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B94DFB1-8C55-F84A-9E40-5B935F8BA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94" b="100000" l="141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729">
              <a:off x="1437093" y="4740404"/>
              <a:ext cx="471213" cy="43664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3B1F00-B817-654D-932B-862B14EFE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94" b="100000" l="141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93729">
              <a:off x="1439037" y="5329365"/>
              <a:ext cx="471213" cy="436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070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804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-27384"/>
            <a:ext cx="6408712" cy="1143000"/>
          </a:xfrm>
        </p:spPr>
        <p:txBody>
          <a:bodyPr/>
          <a:lstStyle/>
          <a:p>
            <a:pPr algn="r"/>
            <a:r>
              <a:rPr lang="en-US" sz="5400" b="1" dirty="0"/>
              <a:t>What we’ve done…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1115616" y="1988840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What is a PhD?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Things that will happen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b="1" dirty="0">
                <a:latin typeface="Helvetica" pitchFamily="2" charset="0"/>
              </a:rPr>
              <a:t>How to read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How to write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BC46124-C3D9-8B47-8C08-D8DB6CCBB1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" b="100000" l="14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3729">
            <a:off x="5963558" y="2014335"/>
            <a:ext cx="471213" cy="4366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9AF9551-B1D5-F843-B754-6F4E4329D3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" b="100000" l="14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3729">
            <a:off x="5963557" y="2887559"/>
            <a:ext cx="471213" cy="43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54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5323855"/>
            <a:ext cx="36022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How to Read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9144000" cy="4643812"/>
          </a:xfrm>
          <a:prstGeom prst="rect">
            <a:avLst/>
          </a:prstGeom>
        </p:spPr>
      </p:pic>
      <p:pic>
        <p:nvPicPr>
          <p:cNvPr id="4" name="Picture 3" descr="download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4077072"/>
            <a:ext cx="244827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53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4919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Reading the literature …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736"/>
            <a:ext cx="9175452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4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44008" y="0"/>
            <a:ext cx="4527175" cy="68580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4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88024" y="188640"/>
            <a:ext cx="43204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“Inner” Circle</a:t>
            </a:r>
          </a:p>
          <a:p>
            <a:pPr marL="285750" indent="-285750">
              <a:buFontTx/>
              <a:buChar char="-"/>
            </a:pPr>
            <a:r>
              <a:rPr lang="en-US" dirty="0"/>
              <a:t>Probably 1-3 papers.</a:t>
            </a:r>
          </a:p>
          <a:p>
            <a:pPr marL="285750" indent="-285750">
              <a:buFontTx/>
              <a:buChar char="-"/>
            </a:pPr>
            <a:r>
              <a:rPr lang="en-US" dirty="0"/>
              <a:t>You will know these inside out</a:t>
            </a:r>
          </a:p>
          <a:p>
            <a:pPr marL="285750" indent="-285750">
              <a:buFontTx/>
              <a:buChar char="-"/>
            </a:pPr>
            <a:r>
              <a:rPr lang="en-US" dirty="0"/>
              <a:t>You remember the wording and text</a:t>
            </a:r>
          </a:p>
          <a:p>
            <a:pPr marL="285750" indent="-285750">
              <a:buFontTx/>
              <a:buChar char="-"/>
            </a:pPr>
            <a:r>
              <a:rPr lang="en-US" dirty="0"/>
              <a:t>Marked up with highlighters and pen</a:t>
            </a:r>
          </a:p>
          <a:p>
            <a:pPr marL="285750" indent="-285750">
              <a:buFontTx/>
              <a:buChar char="-"/>
            </a:pPr>
            <a:r>
              <a:rPr lang="en-US" dirty="0"/>
              <a:t>May have contacted the authors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The very core of your thesis idea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84D1BE0-6326-854F-A4B8-4BDCC3614885}"/>
              </a:ext>
            </a:extLst>
          </p:cNvPr>
          <p:cNvGrpSpPr/>
          <p:nvPr/>
        </p:nvGrpSpPr>
        <p:grpSpPr>
          <a:xfrm>
            <a:off x="395536" y="2420888"/>
            <a:ext cx="3888433" cy="3672408"/>
            <a:chOff x="107503" y="2348880"/>
            <a:chExt cx="4383159" cy="4104456"/>
          </a:xfrm>
        </p:grpSpPr>
        <p:sp>
          <p:nvSpPr>
            <p:cNvPr id="2" name="Oval 1"/>
            <p:cNvSpPr/>
            <p:nvPr/>
          </p:nvSpPr>
          <p:spPr>
            <a:xfrm>
              <a:off x="107503" y="2348880"/>
              <a:ext cx="4383159" cy="4104456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997054" y="3064724"/>
              <a:ext cx="2664296" cy="2664296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560322" y="3781243"/>
              <a:ext cx="1368152" cy="1261608"/>
            </a:xfrm>
            <a:prstGeom prst="ellipse">
              <a:avLst/>
            </a:prstGeom>
            <a:solidFill>
              <a:srgbClr val="92D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345751" y="5892267"/>
              <a:ext cx="19086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Outer circle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61086" y="5042851"/>
              <a:ext cx="2016224" cy="447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Middle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50942" y="4241471"/>
              <a:ext cx="1512168" cy="412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Inner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752528" y="2420888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“Middle” Circle</a:t>
            </a:r>
          </a:p>
          <a:p>
            <a:pPr marL="285750" indent="-285750">
              <a:buFontTx/>
              <a:buChar char="-"/>
            </a:pPr>
            <a:r>
              <a:rPr lang="en-US" dirty="0"/>
              <a:t>Probably 5-20 papers.</a:t>
            </a:r>
          </a:p>
          <a:p>
            <a:pPr marL="285750" indent="-285750">
              <a:buFontTx/>
              <a:buChar char="-"/>
            </a:pPr>
            <a:r>
              <a:rPr lang="en-US" dirty="0"/>
              <a:t>Related, but not exactly your idea</a:t>
            </a:r>
          </a:p>
          <a:p>
            <a:pPr marL="285750" indent="-285750">
              <a:buFontTx/>
              <a:buChar char="-"/>
            </a:pPr>
            <a:r>
              <a:rPr lang="en-US" dirty="0"/>
              <a:t>Probably competitors to your method</a:t>
            </a:r>
          </a:p>
          <a:p>
            <a:pPr marL="285750" indent="-285750">
              <a:buFontTx/>
              <a:buChar char="-"/>
            </a:pPr>
            <a:r>
              <a:rPr lang="en-US" dirty="0"/>
              <a:t>You know them well, and why they’re not in your inner circle.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Will go in your literature review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80520" y="4606677"/>
            <a:ext cx="4572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“Outer” Circle</a:t>
            </a:r>
          </a:p>
          <a:p>
            <a:pPr marL="285750" indent="-285750">
              <a:buFontTx/>
              <a:buChar char="-"/>
            </a:pPr>
            <a:r>
              <a:rPr lang="en-US" dirty="0"/>
              <a:t>30+ papers.</a:t>
            </a:r>
          </a:p>
          <a:p>
            <a:pPr marL="285750" indent="-285750">
              <a:buFontTx/>
              <a:buChar char="-"/>
            </a:pPr>
            <a:r>
              <a:rPr lang="en-US" dirty="0"/>
              <a:t>Background literature, you’ve skim read them, but not in detail.</a:t>
            </a:r>
          </a:p>
          <a:p>
            <a:pPr marL="285750" indent="-285750">
              <a:buFontTx/>
              <a:buChar char="-"/>
            </a:pPr>
            <a:r>
              <a:rPr lang="en-US" dirty="0"/>
              <a:t>Not direct competitors to your idea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You might cite them, if they’re lucky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368" y="119534"/>
            <a:ext cx="4325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How can you read</a:t>
            </a:r>
          </a:p>
          <a:p>
            <a:r>
              <a:rPr lang="en-US" sz="3200" b="1" dirty="0"/>
              <a:t>       all the papers?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1589891"/>
            <a:ext cx="4188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BEFORE you read in detail</a:t>
            </a:r>
            <a:r>
              <a:rPr lang="mr-IN" sz="2400" dirty="0"/>
              <a:t>…</a:t>
            </a:r>
            <a:endParaRPr lang="en-GB" sz="2400" dirty="0"/>
          </a:p>
          <a:p>
            <a:pPr algn="ctr"/>
            <a:r>
              <a:rPr lang="en-GB" sz="2400" dirty="0"/>
              <a:t>KNOW where it goes.</a:t>
            </a:r>
          </a:p>
        </p:txBody>
      </p:sp>
    </p:spTree>
    <p:extLst>
      <p:ext uri="{BB962C8B-B14F-4D97-AF65-F5344CB8AC3E}">
        <p14:creationId xmlns:p14="http://schemas.microsoft.com/office/powerpoint/2010/main" val="236048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88640"/>
            <a:ext cx="4054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Read it out of order.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453" y="1044151"/>
            <a:ext cx="737413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/>
              <a:t> I read the abstract:  </a:t>
            </a:r>
            <a:r>
              <a:rPr lang="en-US" sz="2000" dirty="0"/>
              <a:t>to find out what it’s about</a:t>
            </a:r>
          </a:p>
          <a:p>
            <a:pPr marL="342900" indent="-342900">
              <a:buFont typeface="+mj-lt"/>
              <a:buAutoNum type="arabicPeriod"/>
            </a:pPr>
            <a:endParaRPr lang="en-US" sz="2000" b="1" dirty="0"/>
          </a:p>
          <a:p>
            <a:pPr marL="342900" indent="-342900">
              <a:buFont typeface="+mj-lt"/>
              <a:buAutoNum type="arabicPeriod"/>
            </a:pPr>
            <a:r>
              <a:rPr lang="en-US" sz="2000" b="1" dirty="0"/>
              <a:t> Then the conclusion:</a:t>
            </a:r>
            <a:r>
              <a:rPr lang="en-US" sz="2000" dirty="0"/>
              <a:t> to find out what they claim.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b="1" dirty="0"/>
              <a:t> Then look at figures: </a:t>
            </a:r>
            <a:r>
              <a:rPr lang="en-US" sz="2000" dirty="0"/>
              <a:t>to see if I find support for their claims.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b="1" dirty="0"/>
              <a:t> </a:t>
            </a:r>
            <a:r>
              <a:rPr lang="en-US" sz="2000" dirty="0"/>
              <a:t>Then (and only if I like it) I read the rest.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301671"/>
            <a:ext cx="2332799" cy="3019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1520" y="5529549"/>
            <a:ext cx="48702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Silly question of the Day</a:t>
            </a:r>
          </a:p>
          <a:p>
            <a:r>
              <a:rPr lang="en-US" sz="2000" dirty="0"/>
              <a:t>“How many papers do you read a week?”</a:t>
            </a:r>
          </a:p>
          <a:p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97228" y="378916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sz="2400" b="1" dirty="0"/>
          </a:p>
          <a:p>
            <a:r>
              <a:rPr lang="en-US" sz="2400" b="1" dirty="0"/>
              <a:t>The difficult bits?</a:t>
            </a:r>
          </a:p>
          <a:p>
            <a:r>
              <a:rPr lang="en-US" dirty="0"/>
              <a:t>I skip details if I don’t get it.</a:t>
            </a:r>
          </a:p>
          <a:p>
            <a:r>
              <a:rPr lang="en-US" dirty="0"/>
              <a:t>If I think “inner circle” I invest the time. </a:t>
            </a:r>
          </a:p>
        </p:txBody>
      </p:sp>
    </p:spTree>
    <p:extLst>
      <p:ext uri="{BB962C8B-B14F-4D97-AF65-F5344CB8AC3E}">
        <p14:creationId xmlns:p14="http://schemas.microsoft.com/office/powerpoint/2010/main" val="48842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67794-51CA-1B4D-8E67-FAD6F9C76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46" y="3466057"/>
            <a:ext cx="8229600" cy="1475111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Originality 	…			</a:t>
            </a:r>
            <a:r>
              <a:rPr lang="en-US" sz="3600" b="1" dirty="0"/>
              <a:t>WHAT</a:t>
            </a:r>
            <a:r>
              <a:rPr lang="en-US" sz="3600" dirty="0"/>
              <a:t> have they done?</a:t>
            </a:r>
          </a:p>
        </p:txBody>
      </p:sp>
      <p:pic>
        <p:nvPicPr>
          <p:cNvPr id="4" name="Picture 3" descr="Macintosh HD:private:var:folders:q3:fvb0gjq150ldcddjngq5cncm0000gn:T:TemporaryItems:paper.png">
            <a:extLst>
              <a:ext uri="{FF2B5EF4-FFF2-40B4-BE49-F238E27FC236}">
                <a16:creationId xmlns:a16="http://schemas.microsoft.com/office/drawing/2014/main" id="{DA368557-64D5-EC4E-826A-D0A2C7A5C01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1105">
            <a:off x="6370463" y="646868"/>
            <a:ext cx="1794272" cy="236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1A929C-F333-B34A-AB91-5A5BFF2F45E0}"/>
              </a:ext>
            </a:extLst>
          </p:cNvPr>
          <p:cNvSpPr txBox="1"/>
          <p:nvPr/>
        </p:nvSpPr>
        <p:spPr>
          <a:xfrm>
            <a:off x="323528" y="308846"/>
            <a:ext cx="5681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How to judge a paper?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B5309E-7965-8B44-B495-C1EBC164B99F}"/>
              </a:ext>
            </a:extLst>
          </p:cNvPr>
          <p:cNvSpPr/>
          <p:nvPr/>
        </p:nvSpPr>
        <p:spPr>
          <a:xfrm>
            <a:off x="490846" y="4795368"/>
            <a:ext cx="8578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Significance …   	</a:t>
            </a:r>
            <a:r>
              <a:rPr lang="en-US" sz="3200" b="1" dirty="0"/>
              <a:t>WHY</a:t>
            </a:r>
            <a:r>
              <a:rPr lang="en-US" sz="3200" dirty="0"/>
              <a:t> did they do it?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AFCF6E-E3D9-0F4F-8BB9-D570C1770E1E}"/>
              </a:ext>
            </a:extLst>
          </p:cNvPr>
          <p:cNvSpPr/>
          <p:nvPr/>
        </p:nvSpPr>
        <p:spPr>
          <a:xfrm>
            <a:off x="509304" y="5733256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Rigor 	    … 	</a:t>
            </a:r>
            <a:r>
              <a:rPr lang="en-US" sz="3200" b="1" dirty="0"/>
              <a:t>HOW</a:t>
            </a:r>
            <a:r>
              <a:rPr lang="en-US" sz="3200" dirty="0"/>
              <a:t> did they do it?</a:t>
            </a:r>
          </a:p>
        </p:txBody>
      </p:sp>
    </p:spTree>
    <p:extLst>
      <p:ext uri="{BB962C8B-B14F-4D97-AF65-F5344CB8AC3E}">
        <p14:creationId xmlns:p14="http://schemas.microsoft.com/office/powerpoint/2010/main" val="186813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55C5D6-7574-5B49-B198-326D8D4FDFC6}"/>
              </a:ext>
            </a:extLst>
          </p:cNvPr>
          <p:cNvSpPr/>
          <p:nvPr/>
        </p:nvSpPr>
        <p:spPr>
          <a:xfrm>
            <a:off x="323528" y="33265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Originality… </a:t>
            </a:r>
            <a:r>
              <a:rPr lang="en-US" sz="3600" dirty="0"/>
              <a:t>the WHAT? question.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D99F78-E8A1-9945-860E-3766BD0169A0}"/>
              </a:ext>
            </a:extLst>
          </p:cNvPr>
          <p:cNvSpPr/>
          <p:nvPr/>
        </p:nvSpPr>
        <p:spPr>
          <a:xfrm>
            <a:off x="432048" y="1556792"/>
            <a:ext cx="8172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NimbusSanL"/>
              </a:rPr>
              <a:t>What do the authors </a:t>
            </a:r>
            <a:r>
              <a:rPr lang="en-GB" sz="2000" b="1" dirty="0">
                <a:latin typeface="NimbusSanL"/>
              </a:rPr>
              <a:t>claim</a:t>
            </a:r>
            <a:r>
              <a:rPr lang="en-GB" sz="2000" dirty="0">
                <a:latin typeface="NimbusSanL"/>
              </a:rPr>
              <a:t> they have achieved?</a:t>
            </a:r>
          </a:p>
          <a:p>
            <a:endParaRPr lang="en-GB" sz="2000" dirty="0">
              <a:latin typeface="NimbusSanL"/>
            </a:endParaRPr>
          </a:p>
          <a:p>
            <a:r>
              <a:rPr lang="en-GB" sz="2000" dirty="0">
                <a:latin typeface="NimbusSanL"/>
              </a:rPr>
              <a:t>Are they addressing a </a:t>
            </a:r>
            <a:r>
              <a:rPr lang="en-GB" sz="2000" b="1" dirty="0">
                <a:latin typeface="NimbusSanL"/>
              </a:rPr>
              <a:t>new</a:t>
            </a:r>
            <a:r>
              <a:rPr lang="en-GB" sz="2000" dirty="0">
                <a:latin typeface="NimbusSanL"/>
              </a:rPr>
              <a:t> / </a:t>
            </a:r>
            <a:r>
              <a:rPr lang="en-GB" sz="2000" b="1" dirty="0">
                <a:latin typeface="NimbusSanL"/>
              </a:rPr>
              <a:t>complex</a:t>
            </a:r>
            <a:r>
              <a:rPr lang="en-GB" sz="2000" dirty="0">
                <a:latin typeface="NimbusSanL"/>
              </a:rPr>
              <a:t> problem?</a:t>
            </a:r>
          </a:p>
          <a:p>
            <a:endParaRPr lang="en-GB" sz="2000" dirty="0">
              <a:latin typeface="NimbusSanL"/>
            </a:endParaRPr>
          </a:p>
          <a:p>
            <a:r>
              <a:rPr lang="en-GB" sz="2000" dirty="0">
                <a:latin typeface="NimbusSanL"/>
              </a:rPr>
              <a:t>Proposing a new solution to an old problem?</a:t>
            </a:r>
          </a:p>
          <a:p>
            <a:endParaRPr lang="en-GB" sz="2000" dirty="0">
              <a:latin typeface="NimbusSanL"/>
            </a:endParaRPr>
          </a:p>
          <a:p>
            <a:r>
              <a:rPr lang="en-GB" sz="2000" dirty="0">
                <a:latin typeface="NimbusSanL"/>
              </a:rPr>
              <a:t>New </a:t>
            </a:r>
            <a:r>
              <a:rPr lang="en-GB" sz="2000" b="1" dirty="0">
                <a:latin typeface="NimbusSanL"/>
              </a:rPr>
              <a:t>perspectives</a:t>
            </a:r>
            <a:r>
              <a:rPr lang="en-GB" sz="2000" dirty="0">
                <a:latin typeface="NimbusSanL"/>
              </a:rPr>
              <a:t>, </a:t>
            </a:r>
            <a:r>
              <a:rPr lang="en-GB" sz="2000" b="1" dirty="0">
                <a:latin typeface="NimbusSanL"/>
              </a:rPr>
              <a:t>arguments</a:t>
            </a:r>
            <a:r>
              <a:rPr lang="en-GB" sz="2000" dirty="0">
                <a:latin typeface="NimbusSanL"/>
              </a:rPr>
              <a:t>, or </a:t>
            </a:r>
            <a:r>
              <a:rPr lang="en-GB" sz="2000" b="1" dirty="0">
                <a:latin typeface="NimbusSanL"/>
              </a:rPr>
              <a:t>insights</a:t>
            </a:r>
            <a:r>
              <a:rPr lang="en-GB" sz="2000" dirty="0">
                <a:latin typeface="NimbusSanL"/>
              </a:rPr>
              <a:t> about a problem or solution?</a:t>
            </a:r>
          </a:p>
          <a:p>
            <a:endParaRPr lang="en-GB" sz="2000" dirty="0">
              <a:latin typeface="NimbusSanL"/>
            </a:endParaRPr>
          </a:p>
          <a:p>
            <a:r>
              <a:rPr lang="en-GB" sz="2000" dirty="0">
                <a:latin typeface="NimbusSanL"/>
              </a:rPr>
              <a:t>How does it </a:t>
            </a:r>
            <a:r>
              <a:rPr lang="en-GB" sz="2000" b="1" dirty="0">
                <a:latin typeface="NimbusSanL"/>
              </a:rPr>
              <a:t>relate</a:t>
            </a:r>
            <a:r>
              <a:rPr lang="en-GB" sz="2000" dirty="0">
                <a:latin typeface="NimbusSanL"/>
              </a:rPr>
              <a:t> to other papers you know? An extension? A special case?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520821-F86F-B24F-A85B-1885D61D0D24}"/>
              </a:ext>
            </a:extLst>
          </p:cNvPr>
          <p:cNvSpPr txBox="1"/>
          <p:nvPr/>
        </p:nvSpPr>
        <p:spPr>
          <a:xfrm>
            <a:off x="502022" y="5026669"/>
            <a:ext cx="8068695" cy="1384995"/>
          </a:xfrm>
          <a:prstGeom prst="rect">
            <a:avLst/>
          </a:prstGeom>
          <a:solidFill>
            <a:srgbClr val="C0504D">
              <a:alpha val="1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In simple language:</a:t>
            </a:r>
          </a:p>
          <a:p>
            <a:endParaRPr lang="en-US" sz="2800" dirty="0"/>
          </a:p>
          <a:p>
            <a:r>
              <a:rPr lang="en-US" sz="2800" dirty="0"/>
              <a:t>How novel is </a:t>
            </a:r>
            <a:r>
              <a:rPr lang="en-US" sz="2800" u="sng" dirty="0"/>
              <a:t>this particular paper</a:t>
            </a:r>
            <a:r>
              <a:rPr lang="en-US" sz="2800" dirty="0"/>
              <a:t>, really?</a:t>
            </a:r>
          </a:p>
        </p:txBody>
      </p:sp>
    </p:spTree>
    <p:extLst>
      <p:ext uri="{BB962C8B-B14F-4D97-AF65-F5344CB8AC3E}">
        <p14:creationId xmlns:p14="http://schemas.microsoft.com/office/powerpoint/2010/main" val="136665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55C5D6-7574-5B49-B198-326D8D4FDFC6}"/>
              </a:ext>
            </a:extLst>
          </p:cNvPr>
          <p:cNvSpPr/>
          <p:nvPr/>
        </p:nvSpPr>
        <p:spPr>
          <a:xfrm>
            <a:off x="323528" y="33265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Significance… </a:t>
            </a:r>
            <a:r>
              <a:rPr lang="en-US" sz="3600" dirty="0"/>
              <a:t>the WHY? question.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137F83-D184-674E-8011-DE76B068347F}"/>
              </a:ext>
            </a:extLst>
          </p:cNvPr>
          <p:cNvSpPr txBox="1"/>
          <p:nvPr/>
        </p:nvSpPr>
        <p:spPr>
          <a:xfrm>
            <a:off x="556222" y="4836805"/>
            <a:ext cx="7760194" cy="1384995"/>
          </a:xfrm>
          <a:prstGeom prst="rect">
            <a:avLst/>
          </a:prstGeom>
          <a:solidFill>
            <a:srgbClr val="C0504D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In simple language:</a:t>
            </a:r>
          </a:p>
          <a:p>
            <a:endParaRPr lang="en-US" sz="2800" dirty="0"/>
          </a:p>
          <a:p>
            <a:r>
              <a:rPr lang="en-US" sz="2800" dirty="0"/>
              <a:t>Who cares?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22F6BC-188D-CC44-AA6C-F058F2D02108}"/>
              </a:ext>
            </a:extLst>
          </p:cNvPr>
          <p:cNvSpPr/>
          <p:nvPr/>
        </p:nvSpPr>
        <p:spPr>
          <a:xfrm>
            <a:off x="530289" y="1476735"/>
            <a:ext cx="83820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NimbusSanL"/>
              </a:rPr>
              <a:t>Is this </a:t>
            </a:r>
            <a:r>
              <a:rPr lang="en-GB" i="1" dirty="0">
                <a:latin typeface="NimbusSanL"/>
              </a:rPr>
              <a:t>really </a:t>
            </a:r>
            <a:r>
              <a:rPr lang="en-GB" dirty="0">
                <a:latin typeface="NimbusSanL"/>
              </a:rPr>
              <a:t>an </a:t>
            </a:r>
            <a:r>
              <a:rPr lang="en-GB" b="1" dirty="0">
                <a:latin typeface="NimbusSanL"/>
              </a:rPr>
              <a:t>important problem </a:t>
            </a:r>
            <a:r>
              <a:rPr lang="en-GB" dirty="0">
                <a:latin typeface="NimbusSanL"/>
              </a:rPr>
              <a:t>to solve, or an important proposed solution?</a:t>
            </a:r>
          </a:p>
          <a:p>
            <a:endParaRPr lang="en-GB" dirty="0">
              <a:latin typeface="NimbusSanL"/>
            </a:endParaRPr>
          </a:p>
          <a:p>
            <a:r>
              <a:rPr lang="en-GB" dirty="0">
                <a:latin typeface="NimbusSanL"/>
              </a:rPr>
              <a:t>What is the </a:t>
            </a:r>
            <a:r>
              <a:rPr lang="en-GB" i="1" dirty="0">
                <a:latin typeface="NimbusSanL"/>
              </a:rPr>
              <a:t>evidence </a:t>
            </a:r>
            <a:r>
              <a:rPr lang="en-GB" dirty="0">
                <a:latin typeface="NimbusSanL"/>
              </a:rPr>
              <a:t>that other people really </a:t>
            </a:r>
            <a:r>
              <a:rPr lang="en-GB" b="1" dirty="0">
                <a:latin typeface="NimbusSanL"/>
              </a:rPr>
              <a:t>care</a:t>
            </a:r>
            <a:r>
              <a:rPr lang="en-GB" dirty="0">
                <a:latin typeface="NimbusSanL"/>
              </a:rPr>
              <a:t> about it?</a:t>
            </a:r>
          </a:p>
          <a:p>
            <a:endParaRPr lang="en-GB" dirty="0">
              <a:latin typeface="NimbusSanL"/>
            </a:endParaRPr>
          </a:p>
          <a:p>
            <a:r>
              <a:rPr lang="en-GB" dirty="0">
                <a:latin typeface="NimbusSanL"/>
              </a:rPr>
              <a:t>How many </a:t>
            </a:r>
            <a:r>
              <a:rPr lang="en-GB" b="1" dirty="0">
                <a:latin typeface="NimbusSanL"/>
              </a:rPr>
              <a:t>subsequent papers </a:t>
            </a:r>
            <a:r>
              <a:rPr lang="en-GB" dirty="0">
                <a:latin typeface="NimbusSanL"/>
              </a:rPr>
              <a:t>have cited</a:t>
            </a:r>
            <a:r>
              <a:rPr lang="en-GB" sz="1100" dirty="0">
                <a:latin typeface="NimbusSanL"/>
              </a:rPr>
              <a:t> </a:t>
            </a:r>
            <a:r>
              <a:rPr lang="en-GB" dirty="0">
                <a:latin typeface="NimbusSanL"/>
              </a:rPr>
              <a:t>this one?</a:t>
            </a:r>
          </a:p>
          <a:p>
            <a:endParaRPr lang="en-GB" dirty="0">
              <a:latin typeface="NimbusSanL"/>
            </a:endParaRPr>
          </a:p>
          <a:p>
            <a:r>
              <a:rPr lang="en-GB" dirty="0">
                <a:latin typeface="NimbusSanL"/>
              </a:rPr>
              <a:t>Are the results really that </a:t>
            </a:r>
            <a:r>
              <a:rPr lang="en-GB" b="1" u="sng" dirty="0">
                <a:latin typeface="NimbusSanL"/>
              </a:rPr>
              <a:t>surprising</a:t>
            </a:r>
            <a:r>
              <a:rPr lang="en-GB" dirty="0">
                <a:latin typeface="NimbusSanL"/>
              </a:rPr>
              <a:t> compared to other work you’ve seen?</a:t>
            </a:r>
          </a:p>
          <a:p>
            <a:endParaRPr lang="en-GB" dirty="0">
              <a:latin typeface="NimbusSanL"/>
            </a:endParaRPr>
          </a:p>
          <a:p>
            <a:r>
              <a:rPr lang="en-GB" dirty="0">
                <a:latin typeface="NimbusSanL"/>
              </a:rPr>
              <a:t>Even if they are addressing an important problem — are they addressing it properly, without making too many simplifying assumptions?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68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1352" y="-27384"/>
            <a:ext cx="4053136" cy="1143000"/>
          </a:xfrm>
        </p:spPr>
        <p:txBody>
          <a:bodyPr/>
          <a:lstStyle/>
          <a:p>
            <a:pPr algn="r"/>
            <a:r>
              <a:rPr lang="en-US" sz="6000" b="1" dirty="0"/>
              <a:t>Today’s Talk</a:t>
            </a:r>
            <a:endParaRPr lang="en-US" sz="4800" b="1" dirty="0"/>
          </a:p>
        </p:txBody>
      </p:sp>
      <p:sp>
        <p:nvSpPr>
          <p:cNvPr id="10" name="Rectangle 9"/>
          <p:cNvSpPr/>
          <p:nvPr/>
        </p:nvSpPr>
        <p:spPr>
          <a:xfrm>
            <a:off x="1403648" y="140754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Helvetica" pitchFamily="2" charset="0"/>
              </a:rPr>
              <a:t>What is a PhD?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Helvetica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Helvetica" pitchFamily="2" charset="0"/>
              </a:rPr>
              <a:t>Things that will happen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Helvetica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Helvetica" pitchFamily="2" charset="0"/>
              </a:rPr>
              <a:t>How to read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Helvetica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Helvetica" pitchFamily="2" charset="0"/>
              </a:rPr>
              <a:t>How to write</a:t>
            </a:r>
          </a:p>
        </p:txBody>
      </p:sp>
      <p:pic>
        <p:nvPicPr>
          <p:cNvPr id="46" name="Picture 45" descr="download.png">
            <a:extLst>
              <a:ext uri="{FF2B5EF4-FFF2-40B4-BE49-F238E27FC236}">
                <a16:creationId xmlns:a16="http://schemas.microsoft.com/office/drawing/2014/main" id="{C61B9189-936B-7D4D-A3A2-E1BBECC20FA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728" y="2811264"/>
            <a:ext cx="468488" cy="468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BDB91CBC-58E9-9044-A600-00FA769C100F}"/>
              </a:ext>
            </a:extLst>
          </p:cNvPr>
          <p:cNvGrpSpPr>
            <a:grpSpLocks noChangeAspect="1"/>
          </p:cNvGrpSpPr>
          <p:nvPr/>
        </p:nvGrpSpPr>
        <p:grpSpPr>
          <a:xfrm>
            <a:off x="6053125" y="1340768"/>
            <a:ext cx="446061" cy="468488"/>
            <a:chOff x="6300192" y="4797152"/>
            <a:chExt cx="1368152" cy="136815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B58E4A9-40EB-A545-AAF9-D94DFBFACFC4}"/>
                </a:ext>
              </a:extLst>
            </p:cNvPr>
            <p:cNvGrpSpPr/>
            <p:nvPr/>
          </p:nvGrpSpPr>
          <p:grpSpPr>
            <a:xfrm flipH="1">
              <a:off x="6300192" y="4797152"/>
              <a:ext cx="1368152" cy="1368152"/>
              <a:chOff x="5004048" y="1412776"/>
              <a:chExt cx="2448272" cy="2448272"/>
            </a:xfrm>
          </p:grpSpPr>
          <p:pic>
            <p:nvPicPr>
              <p:cNvPr id="66" name="Picture 65" descr="download.png">
                <a:extLst>
                  <a:ext uri="{FF2B5EF4-FFF2-40B4-BE49-F238E27FC236}">
                    <a16:creationId xmlns:a16="http://schemas.microsoft.com/office/drawing/2014/main" id="{E7F56D12-1C4E-C742-AFAC-31328151F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004048" y="1412776"/>
                <a:ext cx="2448272" cy="244827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5C1C2171-E6B5-7A4F-A5F1-00F351371C8A}"/>
                  </a:ext>
                </a:extLst>
              </p:cNvPr>
              <p:cNvSpPr/>
              <p:nvPr/>
            </p:nvSpPr>
            <p:spPr>
              <a:xfrm>
                <a:off x="5724128" y="1628800"/>
                <a:ext cx="1368152" cy="1512168"/>
              </a:xfrm>
              <a:prstGeom prst="roundRect">
                <a:avLst>
                  <a:gd name="adj" fmla="val 38070"/>
                </a:avLst>
              </a:prstGeom>
              <a:solidFill>
                <a:srgbClr val="D9FF8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Heart 67">
                <a:extLst>
                  <a:ext uri="{FF2B5EF4-FFF2-40B4-BE49-F238E27FC236}">
                    <a16:creationId xmlns:a16="http://schemas.microsoft.com/office/drawing/2014/main" id="{5F9E62D8-0FFB-454C-9F6C-88FD24C6942A}"/>
                  </a:ext>
                </a:extLst>
              </p:cNvPr>
              <p:cNvSpPr/>
              <p:nvPr/>
            </p:nvSpPr>
            <p:spPr>
              <a:xfrm>
                <a:off x="5833126" y="1988840"/>
                <a:ext cx="1008112" cy="891480"/>
              </a:xfrm>
              <a:prstGeom prst="heart">
                <a:avLst/>
              </a:prstGeom>
              <a:ln w="34925" cmpd="sng">
                <a:solidFill>
                  <a:schemeClr val="accent1"/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5" name="Picture 64" descr="download.png">
              <a:extLst>
                <a:ext uri="{FF2B5EF4-FFF2-40B4-BE49-F238E27FC236}">
                  <a16:creationId xmlns:a16="http://schemas.microsoft.com/office/drawing/2014/main" id="{274A48AD-5546-CF43-B1B7-15AC9B0D5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0192" y="4797152"/>
              <a:ext cx="1368152" cy="1368152"/>
            </a:xfrm>
            <a:prstGeom prst="rtTriangle">
              <a:avLst/>
            </a:prstGeom>
            <a:ln>
              <a:noFill/>
            </a:ln>
          </p:spPr>
        </p:pic>
      </p:grpSp>
      <p:pic>
        <p:nvPicPr>
          <p:cNvPr id="69" name="Picture 68" descr="download.png">
            <a:extLst>
              <a:ext uri="{FF2B5EF4-FFF2-40B4-BE49-F238E27FC236}">
                <a16:creationId xmlns:a16="http://schemas.microsoft.com/office/drawing/2014/main" id="{992EA2C9-E10E-B748-8C66-2B38D154D2D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728" y="3567784"/>
            <a:ext cx="468488" cy="468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2D6E46B4-9049-234D-9231-0448DD51B6BD}"/>
              </a:ext>
            </a:extLst>
          </p:cNvPr>
          <p:cNvGrpSpPr>
            <a:grpSpLocks noChangeAspect="1"/>
          </p:cNvGrpSpPr>
          <p:nvPr/>
        </p:nvGrpSpPr>
        <p:grpSpPr>
          <a:xfrm>
            <a:off x="6033574" y="2091184"/>
            <a:ext cx="446061" cy="468488"/>
            <a:chOff x="5004048" y="1412776"/>
            <a:chExt cx="2448272" cy="2448272"/>
          </a:xfrm>
        </p:grpSpPr>
        <p:pic>
          <p:nvPicPr>
            <p:cNvPr id="71" name="Picture 70" descr="download.png">
              <a:extLst>
                <a:ext uri="{FF2B5EF4-FFF2-40B4-BE49-F238E27FC236}">
                  <a16:creationId xmlns:a16="http://schemas.microsoft.com/office/drawing/2014/main" id="{E93556B3-BEE1-B24E-BE2D-40830DB10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004048" y="1412776"/>
              <a:ext cx="2448272" cy="244827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54352562-7A7A-3146-A9F5-7F317FFD269C}"/>
                </a:ext>
              </a:extLst>
            </p:cNvPr>
            <p:cNvSpPr/>
            <p:nvPr/>
          </p:nvSpPr>
          <p:spPr>
            <a:xfrm>
              <a:off x="5724128" y="1628800"/>
              <a:ext cx="1368152" cy="1512168"/>
            </a:xfrm>
            <a:prstGeom prst="roundRect">
              <a:avLst>
                <a:gd name="adj" fmla="val 38070"/>
              </a:avLst>
            </a:prstGeom>
            <a:solidFill>
              <a:srgbClr val="D9FF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Heart 72">
              <a:extLst>
                <a:ext uri="{FF2B5EF4-FFF2-40B4-BE49-F238E27FC236}">
                  <a16:creationId xmlns:a16="http://schemas.microsoft.com/office/drawing/2014/main" id="{71AE0DF2-22FB-044C-A10B-36CF1C11A70B}"/>
                </a:ext>
              </a:extLst>
            </p:cNvPr>
            <p:cNvSpPr/>
            <p:nvPr/>
          </p:nvSpPr>
          <p:spPr>
            <a:xfrm>
              <a:off x="5833126" y="1988840"/>
              <a:ext cx="1008112" cy="891480"/>
            </a:xfrm>
            <a:prstGeom prst="heart">
              <a:avLst/>
            </a:prstGeom>
            <a:ln w="28575" cmpd="sng">
              <a:solidFill>
                <a:schemeClr val="accent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Picture 28" descr="download.png">
            <a:extLst>
              <a:ext uri="{FF2B5EF4-FFF2-40B4-BE49-F238E27FC236}">
                <a16:creationId xmlns:a16="http://schemas.microsoft.com/office/drawing/2014/main" id="{0E9D0B28-0327-DC4D-BA40-9FED8439422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9931" y="5061281"/>
            <a:ext cx="1440160" cy="144016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1088D51-0202-D54E-BAA4-70A46D26E267}"/>
              </a:ext>
            </a:extLst>
          </p:cNvPr>
          <p:cNvSpPr txBox="1"/>
          <p:nvPr/>
        </p:nvSpPr>
        <p:spPr>
          <a:xfrm>
            <a:off x="2880091" y="5587067"/>
            <a:ext cx="1380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Intellectual </a:t>
            </a:r>
            <a:r>
              <a:rPr lang="en-US" dirty="0"/>
              <a:t>challenges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84FEE7-5B7F-E643-9721-ADBD2A35AB51}"/>
              </a:ext>
            </a:extLst>
          </p:cNvPr>
          <p:cNvSpPr txBox="1"/>
          <p:nvPr/>
        </p:nvSpPr>
        <p:spPr>
          <a:xfrm>
            <a:off x="4908486" y="5570562"/>
            <a:ext cx="1489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Emotional </a:t>
            </a:r>
            <a:r>
              <a:rPr lang="en-US" dirty="0"/>
              <a:t>challenges</a:t>
            </a:r>
          </a:p>
          <a:p>
            <a:pPr algn="ctr"/>
            <a:r>
              <a:rPr lang="en-US" sz="1400" dirty="0"/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25A6B-D9EE-E04E-81C6-1B9411054402}"/>
              </a:ext>
            </a:extLst>
          </p:cNvPr>
          <p:cNvGrpSpPr/>
          <p:nvPr/>
        </p:nvGrpSpPr>
        <p:grpSpPr>
          <a:xfrm>
            <a:off x="6291149" y="5061281"/>
            <a:ext cx="1381841" cy="1360830"/>
            <a:chOff x="5004048" y="1412776"/>
            <a:chExt cx="2448272" cy="2448272"/>
          </a:xfrm>
        </p:grpSpPr>
        <p:pic>
          <p:nvPicPr>
            <p:cNvPr id="33" name="Picture 32" descr="download.png">
              <a:extLst>
                <a:ext uri="{FF2B5EF4-FFF2-40B4-BE49-F238E27FC236}">
                  <a16:creationId xmlns:a16="http://schemas.microsoft.com/office/drawing/2014/main" id="{5BD281E8-0476-8B43-9C95-2273FD806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004048" y="1412776"/>
              <a:ext cx="2448272" cy="2448272"/>
            </a:xfrm>
            <a:prstGeom prst="rect">
              <a:avLst/>
            </a:prstGeom>
          </p:spPr>
        </p:pic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C14D3CC9-36BC-BE4C-A78A-AE6E884F9E5C}"/>
                </a:ext>
              </a:extLst>
            </p:cNvPr>
            <p:cNvSpPr/>
            <p:nvPr/>
          </p:nvSpPr>
          <p:spPr>
            <a:xfrm>
              <a:off x="5724128" y="1628800"/>
              <a:ext cx="1368152" cy="1512168"/>
            </a:xfrm>
            <a:prstGeom prst="roundRect">
              <a:avLst>
                <a:gd name="adj" fmla="val 38070"/>
              </a:avLst>
            </a:prstGeom>
            <a:solidFill>
              <a:srgbClr val="D9FF8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5" name="Heart 34">
              <a:extLst>
                <a:ext uri="{FF2B5EF4-FFF2-40B4-BE49-F238E27FC236}">
                  <a16:creationId xmlns:a16="http://schemas.microsoft.com/office/drawing/2014/main" id="{6D1C3259-93EE-4D47-9422-2683D4934FCE}"/>
                </a:ext>
              </a:extLst>
            </p:cNvPr>
            <p:cNvSpPr/>
            <p:nvPr/>
          </p:nvSpPr>
          <p:spPr>
            <a:xfrm>
              <a:off x="5833126" y="1988840"/>
              <a:ext cx="1008112" cy="891480"/>
            </a:xfrm>
            <a:prstGeom prst="heart">
              <a:avLst/>
            </a:prstGeom>
            <a:ln w="57150" cmpd="sng"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5F68BD-B942-EA40-ACA7-9F74250D4851}"/>
              </a:ext>
            </a:extLst>
          </p:cNvPr>
          <p:cNvCxnSpPr/>
          <p:nvPr/>
        </p:nvCxnSpPr>
        <p:spPr>
          <a:xfrm>
            <a:off x="179512" y="4725144"/>
            <a:ext cx="87849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28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955C5D6-7574-5B49-B198-326D8D4FDFC6}"/>
              </a:ext>
            </a:extLst>
          </p:cNvPr>
          <p:cNvSpPr/>
          <p:nvPr/>
        </p:nvSpPr>
        <p:spPr>
          <a:xfrm>
            <a:off x="323528" y="33265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Rigor… </a:t>
            </a:r>
            <a:r>
              <a:rPr lang="en-US" sz="3600" dirty="0"/>
              <a:t>the HOW? question.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D16E56-ACE3-2F42-9CD2-C58B8439368B}"/>
              </a:ext>
            </a:extLst>
          </p:cNvPr>
          <p:cNvSpPr txBox="1"/>
          <p:nvPr/>
        </p:nvSpPr>
        <p:spPr>
          <a:xfrm>
            <a:off x="502023" y="4802554"/>
            <a:ext cx="7958409" cy="1384995"/>
          </a:xfrm>
          <a:prstGeom prst="rect">
            <a:avLst/>
          </a:prstGeom>
          <a:solidFill>
            <a:srgbClr val="C0504D">
              <a:alpha val="1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In simple language:</a:t>
            </a:r>
          </a:p>
          <a:p>
            <a:endParaRPr lang="en-US" sz="2800" dirty="0"/>
          </a:p>
          <a:p>
            <a:r>
              <a:rPr lang="en-US" sz="2800" dirty="0"/>
              <a:t>How easy is it to pull a hole in the paper?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A450AF-FC96-3143-A5B7-9374B8E1C6AB}"/>
              </a:ext>
            </a:extLst>
          </p:cNvPr>
          <p:cNvSpPr/>
          <p:nvPr/>
        </p:nvSpPr>
        <p:spPr>
          <a:xfrm>
            <a:off x="502023" y="1305342"/>
            <a:ext cx="81024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NimbusSanL"/>
              </a:rPr>
              <a:t>How </a:t>
            </a:r>
            <a:r>
              <a:rPr lang="en-GB" b="1" dirty="0">
                <a:latin typeface="NimbusSanL"/>
              </a:rPr>
              <a:t>thorough</a:t>
            </a:r>
            <a:r>
              <a:rPr lang="en-GB" dirty="0">
                <a:latin typeface="NimbusSanL"/>
              </a:rPr>
              <a:t> have the authors been in their investigation?</a:t>
            </a:r>
          </a:p>
          <a:p>
            <a:endParaRPr lang="en-GB" dirty="0">
              <a:latin typeface="NimbusSanL"/>
            </a:endParaRPr>
          </a:p>
          <a:p>
            <a:r>
              <a:rPr lang="en-GB" dirty="0">
                <a:latin typeface="NimbusSanL"/>
              </a:rPr>
              <a:t>Have they considered all the </a:t>
            </a:r>
            <a:r>
              <a:rPr lang="en-GB" b="1" dirty="0">
                <a:latin typeface="NimbusSanL"/>
              </a:rPr>
              <a:t>relevant literature </a:t>
            </a:r>
            <a:r>
              <a:rPr lang="en-GB" dirty="0">
                <a:latin typeface="NimbusSanL"/>
              </a:rPr>
              <a:t>— are there papers that they should have cited, or compared their ideas/results to?</a:t>
            </a:r>
          </a:p>
          <a:p>
            <a:endParaRPr lang="en-GB" dirty="0">
              <a:latin typeface="NimbusSanL"/>
            </a:endParaRPr>
          </a:p>
          <a:p>
            <a:r>
              <a:rPr lang="en-GB" dirty="0">
                <a:latin typeface="NimbusSanL"/>
              </a:rPr>
              <a:t>Are the experiments or results </a:t>
            </a:r>
            <a:r>
              <a:rPr lang="en-GB" b="1" dirty="0">
                <a:latin typeface="NimbusSanL"/>
              </a:rPr>
              <a:t>reproducible</a:t>
            </a:r>
            <a:r>
              <a:rPr lang="en-GB" dirty="0">
                <a:latin typeface="NimbusSanL"/>
              </a:rPr>
              <a:t> by others?</a:t>
            </a:r>
          </a:p>
          <a:p>
            <a:endParaRPr lang="en-GB" dirty="0">
              <a:latin typeface="NimbusSanL"/>
            </a:endParaRPr>
          </a:p>
          <a:p>
            <a:r>
              <a:rPr lang="en-GB" dirty="0">
                <a:latin typeface="NimbusSanL"/>
              </a:rPr>
              <a:t>Are there </a:t>
            </a:r>
            <a:r>
              <a:rPr lang="en-GB" b="1" dirty="0">
                <a:latin typeface="NimbusSanL"/>
              </a:rPr>
              <a:t>unwritten assumptions</a:t>
            </a:r>
            <a:r>
              <a:rPr lang="en-GB" dirty="0">
                <a:latin typeface="NimbusSanL"/>
              </a:rPr>
              <a:t>, that they assumed nobody will notice?</a:t>
            </a:r>
          </a:p>
          <a:p>
            <a:endParaRPr lang="en-GB" dirty="0">
              <a:latin typeface="NimbusSanL"/>
            </a:endParaRPr>
          </a:p>
          <a:p>
            <a:r>
              <a:rPr lang="en-GB" dirty="0">
                <a:latin typeface="NimbusSanL"/>
              </a:rPr>
              <a:t>Do they present sufficient evidence to </a:t>
            </a:r>
            <a:r>
              <a:rPr lang="en-GB" b="1" dirty="0">
                <a:latin typeface="NimbusSanL"/>
              </a:rPr>
              <a:t>really convince you </a:t>
            </a:r>
            <a:r>
              <a:rPr lang="en-GB" dirty="0">
                <a:latin typeface="NimbusSanL"/>
              </a:rPr>
              <a:t>of each of their claims?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623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3861048"/>
            <a:ext cx="83756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UK govt mechanism for allocating University funding.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r>
              <a:rPr lang="en-GB" sz="2400" dirty="0"/>
              <a:t>Our papers are judged and graded… [ 0, 1, 2, 3, 4 ]</a:t>
            </a:r>
          </a:p>
          <a:p>
            <a:endParaRPr lang="en-GB" sz="2400" dirty="0"/>
          </a:p>
          <a:p>
            <a:r>
              <a:rPr lang="en-GB" sz="2400" dirty="0"/>
              <a:t>The criteria? 	</a:t>
            </a:r>
            <a:r>
              <a:rPr lang="en-GB" sz="2400" b="1" dirty="0"/>
              <a:t>Originality</a:t>
            </a:r>
            <a:r>
              <a:rPr lang="en-GB" sz="2400" dirty="0"/>
              <a:t>, </a:t>
            </a:r>
            <a:r>
              <a:rPr lang="en-GB" sz="2400" b="1" dirty="0"/>
              <a:t>Significance</a:t>
            </a:r>
            <a:r>
              <a:rPr lang="en-GB" sz="2400" dirty="0"/>
              <a:t>, </a:t>
            </a:r>
            <a:r>
              <a:rPr lang="en-GB" sz="2400" b="1" dirty="0"/>
              <a:t>Rigor</a:t>
            </a:r>
            <a:r>
              <a:rPr lang="en-GB" sz="2400" dirty="0"/>
              <a:t>…</a:t>
            </a:r>
          </a:p>
        </p:txBody>
      </p:sp>
      <p:pic>
        <p:nvPicPr>
          <p:cNvPr id="6" name="Picture 5" descr="Macintosh HD:private:var:folders:q3:fvb0gjq150ldcddjngq5cncm0000gn:T:TemporaryItems:REF21-log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36712"/>
            <a:ext cx="417646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3476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30459" y="3915021"/>
            <a:ext cx="7939909" cy="2925243"/>
            <a:chOff x="530459" y="3915021"/>
            <a:chExt cx="7939909" cy="29252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76" y="3915021"/>
              <a:ext cx="2314192" cy="292524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30459" y="5180999"/>
              <a:ext cx="497764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Simple rule for this</a:t>
              </a:r>
              <a:r>
                <a:rPr lang="mr-IN" sz="2400" b="1" dirty="0"/>
                <a:t>…</a:t>
              </a:r>
              <a:endParaRPr lang="en-GB" sz="2400" b="1" dirty="0"/>
            </a:p>
            <a:p>
              <a:pPr algn="ctr"/>
              <a:r>
                <a:rPr lang="en-US" sz="2400" dirty="0"/>
                <a:t>I should not be able to surprise you</a:t>
              </a:r>
            </a:p>
            <a:p>
              <a:pPr algn="ctr"/>
              <a:r>
                <a:rPr lang="en-US" sz="2400" dirty="0"/>
                <a:t>with a paper from page one!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07504" y="116632"/>
            <a:ext cx="6769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+mj-lt"/>
              </a:rPr>
              <a:t>Make                     work for </a:t>
            </a:r>
            <a:r>
              <a:rPr lang="en-US" sz="4000" b="1" u="sng" dirty="0">
                <a:latin typeface="+mj-lt"/>
              </a:rPr>
              <a:t>you</a:t>
            </a:r>
            <a:r>
              <a:rPr lang="en-US" sz="4000" b="1" dirty="0">
                <a:latin typeface="+mj-lt"/>
              </a:rPr>
              <a:t>.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32371" y="1124744"/>
            <a:ext cx="62408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1.</a:t>
            </a:r>
            <a:r>
              <a:rPr lang="en-US" sz="2400" dirty="0"/>
              <a:t> Type what you do into Google Scholar.</a:t>
            </a:r>
          </a:p>
          <a:p>
            <a:endParaRPr lang="en-US" sz="2400" dirty="0"/>
          </a:p>
          <a:p>
            <a:r>
              <a:rPr lang="en-US" sz="2400" b="1" dirty="0"/>
              <a:t>2.</a:t>
            </a:r>
            <a:r>
              <a:rPr lang="en-US" sz="2400" dirty="0"/>
              <a:t> If you don’t know </a:t>
            </a:r>
            <a:r>
              <a:rPr lang="en-US" sz="2400" b="1" dirty="0"/>
              <a:t>everything</a:t>
            </a:r>
            <a:r>
              <a:rPr lang="en-US" sz="2400" dirty="0"/>
              <a:t> on page 1</a:t>
            </a:r>
            <a:r>
              <a:rPr lang="mr-IN" sz="2400" dirty="0"/>
              <a:t>…</a:t>
            </a:r>
            <a:endParaRPr lang="en-US" sz="2400" dirty="0"/>
          </a:p>
          <a:p>
            <a:r>
              <a:rPr lang="en-GB" sz="2400" dirty="0"/>
              <a:t>	...</a:t>
            </a:r>
            <a:r>
              <a:rPr lang="en-US" sz="2400" dirty="0"/>
              <a:t>there’s a problem.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7562" y="3308791"/>
            <a:ext cx="7984878" cy="11387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 don’t mean </a:t>
            </a:r>
            <a:r>
              <a:rPr lang="en-US" sz="2400" b="1" dirty="0"/>
              <a:t>understand</a:t>
            </a:r>
            <a:r>
              <a:rPr lang="en-US" sz="2400" dirty="0"/>
              <a:t> everything on page 1.</a:t>
            </a:r>
          </a:p>
          <a:p>
            <a:pPr algn="ctr"/>
            <a:r>
              <a:rPr lang="en-US" sz="2400" dirty="0"/>
              <a:t>I just mean </a:t>
            </a:r>
            <a:r>
              <a:rPr lang="en-US" sz="2400" b="1" dirty="0"/>
              <a:t>know the existence</a:t>
            </a:r>
            <a:r>
              <a:rPr lang="en-US" sz="2400" dirty="0"/>
              <a:t> of everything on page 1.</a:t>
            </a:r>
          </a:p>
          <a:p>
            <a:pPr algn="ctr"/>
            <a:r>
              <a:rPr lang="en-US" sz="2000" dirty="0"/>
              <a:t>(and of course be able to say why it’s not relevant)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03" y="137183"/>
            <a:ext cx="2104193" cy="771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8113">
            <a:off x="6976735" y="565574"/>
            <a:ext cx="1589634" cy="2057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488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8-14 at 18.42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2916"/>
            <a:ext cx="9144000" cy="5945084"/>
          </a:xfrm>
          <a:prstGeom prst="rect">
            <a:avLst/>
          </a:prstGeom>
        </p:spPr>
      </p:pic>
      <p:pic>
        <p:nvPicPr>
          <p:cNvPr id="5" name="Picture 4" descr="green-ti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1707424"/>
            <a:ext cx="687288" cy="785472"/>
          </a:xfrm>
          <a:prstGeom prst="rect">
            <a:avLst/>
          </a:prstGeom>
        </p:spPr>
      </p:pic>
      <p:pic>
        <p:nvPicPr>
          <p:cNvPr id="6" name="Picture 5" descr="green-ti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2787544"/>
            <a:ext cx="687288" cy="785472"/>
          </a:xfrm>
          <a:prstGeom prst="rect">
            <a:avLst/>
          </a:prstGeom>
        </p:spPr>
      </p:pic>
      <p:pic>
        <p:nvPicPr>
          <p:cNvPr id="7" name="Picture 6" descr="green-ti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3723648"/>
            <a:ext cx="687288" cy="785472"/>
          </a:xfrm>
          <a:prstGeom prst="rect">
            <a:avLst/>
          </a:prstGeom>
        </p:spPr>
      </p:pic>
      <p:pic>
        <p:nvPicPr>
          <p:cNvPr id="8" name="Picture 7" descr="green-ti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4659752"/>
            <a:ext cx="687288" cy="785472"/>
          </a:xfrm>
          <a:prstGeom prst="rect">
            <a:avLst/>
          </a:prstGeom>
        </p:spPr>
      </p:pic>
      <p:pic>
        <p:nvPicPr>
          <p:cNvPr id="9" name="Picture 8" descr="green-ti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5523848"/>
            <a:ext cx="687288" cy="78547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049380" y="1772816"/>
            <a:ext cx="1906291" cy="4534763"/>
            <a:chOff x="7049380" y="1772816"/>
            <a:chExt cx="1906291" cy="4534763"/>
          </a:xfrm>
        </p:grpSpPr>
        <p:sp>
          <p:nvSpPr>
            <p:cNvPr id="2" name="TextBox 1"/>
            <p:cNvSpPr txBox="1"/>
            <p:nvPr/>
          </p:nvSpPr>
          <p:spPr>
            <a:xfrm>
              <a:off x="7049380" y="1772816"/>
              <a:ext cx="1906291" cy="707886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Know it 100%.</a:t>
              </a:r>
            </a:p>
            <a:p>
              <a:pPr algn="ctr"/>
              <a:r>
                <a:rPr lang="en-US" sz="2000" b="1" dirty="0"/>
                <a:t>Inner circle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35395" y="2956882"/>
              <a:ext cx="1720344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40%. Middle.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38473" y="3861048"/>
              <a:ext cx="1640193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20%. </a:t>
              </a:r>
              <a:r>
                <a:rPr lang="en-US" b="1" dirty="0"/>
                <a:t>Middle</a:t>
              </a:r>
              <a:r>
                <a:rPr lang="en-US" sz="2000" b="1" dirty="0"/>
                <a:t>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172391" y="4725144"/>
              <a:ext cx="1608134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Know it 90%.</a:t>
              </a:r>
            </a:p>
            <a:p>
              <a:pPr algn="ctr"/>
              <a:r>
                <a:rPr lang="en-US" b="1" dirty="0"/>
                <a:t>Inner circle.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64288" y="5661248"/>
              <a:ext cx="1634758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10%.</a:t>
              </a:r>
            </a:p>
            <a:p>
              <a:pPr algn="ctr"/>
              <a:r>
                <a:rPr lang="en-US" b="1" dirty="0"/>
                <a:t>Outer circle.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5DE1869-1DD8-6B4D-9902-8922B3887FF9}"/>
              </a:ext>
            </a:extLst>
          </p:cNvPr>
          <p:cNvSpPr/>
          <p:nvPr/>
        </p:nvSpPr>
        <p:spPr>
          <a:xfrm>
            <a:off x="107504" y="116632"/>
            <a:ext cx="6769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+mj-lt"/>
              </a:rPr>
              <a:t>Make                     work for </a:t>
            </a:r>
            <a:r>
              <a:rPr lang="en-US" sz="4000" b="1" u="sng" dirty="0">
                <a:latin typeface="+mj-lt"/>
              </a:rPr>
              <a:t>you</a:t>
            </a:r>
            <a:r>
              <a:rPr lang="en-US" sz="4000" b="1" dirty="0">
                <a:latin typeface="+mj-lt"/>
              </a:rPr>
              <a:t>.</a:t>
            </a:r>
            <a:endParaRPr lang="en-US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370D7A-8EF9-9941-85A3-AF7A79DC0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03" y="137183"/>
            <a:ext cx="2104193" cy="7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1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452" y="476672"/>
            <a:ext cx="6803466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i="1" dirty="0"/>
          </a:p>
          <a:p>
            <a:endParaRPr lang="en-US" sz="2400" i="1" dirty="0"/>
          </a:p>
          <a:p>
            <a:r>
              <a:rPr lang="en-US" sz="2400" i="1" dirty="0"/>
              <a:t>Repeat this, once a month.</a:t>
            </a:r>
            <a:endParaRPr lang="en-US" sz="3200" i="1" dirty="0"/>
          </a:p>
          <a:p>
            <a:r>
              <a:rPr lang="en-US" sz="2400" i="1" dirty="0"/>
              <a:t>Try keyword variations by synonym:</a:t>
            </a:r>
          </a:p>
          <a:p>
            <a:endParaRPr lang="en-US" sz="2400" i="1" dirty="0"/>
          </a:p>
          <a:p>
            <a:endParaRPr lang="en-US" sz="2000" i="1" dirty="0"/>
          </a:p>
          <a:p>
            <a:r>
              <a:rPr lang="en-US" sz="2000" dirty="0"/>
              <a:t>     “feature selection data”</a:t>
            </a:r>
            <a:r>
              <a:rPr lang="en-US" sz="1100" dirty="0"/>
              <a:t> </a:t>
            </a:r>
            <a:r>
              <a:rPr lang="en-US" sz="2000" dirty="0"/>
              <a:t> ---&gt;</a:t>
            </a:r>
            <a:r>
              <a:rPr lang="en-GB" sz="2000" dirty="0"/>
              <a:t> “variable selection dataset”</a:t>
            </a:r>
          </a:p>
          <a:p>
            <a:endParaRPr lang="en-GB" sz="2000" dirty="0">
              <a:sym typeface="Wingdings"/>
            </a:endParaRPr>
          </a:p>
          <a:p>
            <a:r>
              <a:rPr lang="en-GB" sz="2000" dirty="0">
                <a:sym typeface="Wingdings"/>
              </a:rPr>
              <a:t>     “energy prediction”        </a:t>
            </a:r>
            <a:r>
              <a:rPr lang="en-GB" sz="2000" dirty="0"/>
              <a:t>-</a:t>
            </a:r>
            <a:r>
              <a:rPr lang="en-GB" sz="2000" dirty="0">
                <a:sym typeface="Wingdings"/>
              </a:rPr>
              <a:t>--&gt;  “energy modelling”</a:t>
            </a:r>
          </a:p>
          <a:p>
            <a:endParaRPr lang="en-GB" sz="2000" dirty="0">
              <a:sym typeface="Wingdings"/>
            </a:endParaRPr>
          </a:p>
          <a:p>
            <a:r>
              <a:rPr lang="en-GB" sz="2000" dirty="0">
                <a:sym typeface="Wingdings"/>
              </a:rPr>
              <a:t>     “mutual information.      </a:t>
            </a:r>
            <a:r>
              <a:rPr lang="en-GB" sz="1400" dirty="0">
                <a:sym typeface="Wingdings"/>
              </a:rPr>
              <a:t> </a:t>
            </a:r>
            <a:r>
              <a:rPr lang="en-GB" sz="2000" dirty="0"/>
              <a:t>-</a:t>
            </a:r>
            <a:r>
              <a:rPr lang="en-GB" sz="2000" dirty="0">
                <a:sym typeface="Wingdings"/>
              </a:rPr>
              <a:t>--&gt; “information theoretic”</a:t>
            </a:r>
          </a:p>
          <a:p>
            <a:r>
              <a:rPr lang="en-GB" sz="2400" dirty="0"/>
              <a:t> </a:t>
            </a:r>
          </a:p>
          <a:p>
            <a:r>
              <a:rPr lang="en-GB" sz="2000" dirty="0"/>
              <a:t>     “deep learning”              -</a:t>
            </a:r>
            <a:r>
              <a:rPr lang="en-GB" sz="2000" dirty="0">
                <a:sym typeface="Wingdings"/>
              </a:rPr>
              <a:t>--&gt;  “neural net(s)”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8113">
            <a:off x="7096580" y="4526756"/>
            <a:ext cx="1569022" cy="2030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527CC4-98EC-9C4F-868A-425B84AADE0A}"/>
              </a:ext>
            </a:extLst>
          </p:cNvPr>
          <p:cNvSpPr/>
          <p:nvPr/>
        </p:nvSpPr>
        <p:spPr>
          <a:xfrm>
            <a:off x="107504" y="116632"/>
            <a:ext cx="6769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+mj-lt"/>
              </a:rPr>
              <a:t>Make                     work for </a:t>
            </a:r>
            <a:r>
              <a:rPr lang="en-US" sz="4000" b="1" u="sng" dirty="0">
                <a:latin typeface="+mj-lt"/>
              </a:rPr>
              <a:t>you</a:t>
            </a:r>
            <a:r>
              <a:rPr lang="en-US" sz="4000" b="1" dirty="0">
                <a:latin typeface="+mj-lt"/>
              </a:rPr>
              <a:t>.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6E6CA3-0E6A-E448-906B-1576C82BE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03" y="137183"/>
            <a:ext cx="2104193" cy="7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438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4121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True understanding.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FDBBB5-5FC0-8F48-B95D-509B0C04C0B6}"/>
              </a:ext>
            </a:extLst>
          </p:cNvPr>
          <p:cNvSpPr txBox="1"/>
          <p:nvPr/>
        </p:nvSpPr>
        <p:spPr>
          <a:xfrm>
            <a:off x="611560" y="1196752"/>
            <a:ext cx="6947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How do you know if you “understand” something?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A1F81E-5982-7C4F-8740-9DA906011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276870"/>
            <a:ext cx="2592288" cy="38955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AA6530-CB4F-4C45-9346-9AE362E03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89"/>
          <a:stretch/>
        </p:blipFill>
        <p:spPr>
          <a:xfrm>
            <a:off x="4075935" y="2480188"/>
            <a:ext cx="5261168" cy="3488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81C7C5-7CBB-A842-9CBA-D4A3D9D80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3236971"/>
            <a:ext cx="3312368" cy="2732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4093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6534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True understanding. (</a:t>
            </a:r>
            <a:r>
              <a:rPr lang="en-US" sz="3200" dirty="0"/>
              <a:t>Chapter 34</a:t>
            </a:r>
            <a:r>
              <a:rPr lang="en-US" sz="3200" b="1" dirty="0"/>
              <a:t>)</a:t>
            </a: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EB655-567D-B347-A37E-ACA8A9E6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196752"/>
            <a:ext cx="3528392" cy="50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184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4121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True understanding.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DA6BE-8249-E445-ACEB-F01507398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4142" y="188641"/>
            <a:ext cx="1259069" cy="18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F0D7BB-91F7-DA47-A3B7-B5465D452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4" t="58617" r="1439" b="3874"/>
          <a:stretch/>
        </p:blipFill>
        <p:spPr>
          <a:xfrm>
            <a:off x="-12047" y="1558031"/>
            <a:ext cx="8875707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65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4121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True understanding.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FDBBB5-5FC0-8F48-B95D-509B0C04C0B6}"/>
              </a:ext>
            </a:extLst>
          </p:cNvPr>
          <p:cNvSpPr txBox="1"/>
          <p:nvPr/>
        </p:nvSpPr>
        <p:spPr>
          <a:xfrm>
            <a:off x="395536" y="988913"/>
            <a:ext cx="598753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I rarely say I truly “understand” something.</a:t>
            </a:r>
          </a:p>
          <a:p>
            <a:endParaRPr lang="en-US" sz="2400" i="1" dirty="0"/>
          </a:p>
          <a:p>
            <a:r>
              <a:rPr lang="en-US" sz="2400" i="1" dirty="0"/>
              <a:t>Try to keep the bar HIGH.</a:t>
            </a:r>
          </a:p>
          <a:p>
            <a:endParaRPr lang="en-US" sz="2400" i="1" dirty="0"/>
          </a:p>
          <a:p>
            <a:r>
              <a:rPr lang="en-US" sz="2400" i="1" dirty="0"/>
              <a:t>Reserve that phrase for special occasions.</a:t>
            </a:r>
          </a:p>
          <a:p>
            <a:endParaRPr lang="en-US" sz="24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C7EDD-652C-1242-80D1-331C53A358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65"/>
          <a:stretch/>
        </p:blipFill>
        <p:spPr>
          <a:xfrm>
            <a:off x="5316727" y="3299698"/>
            <a:ext cx="3855628" cy="405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528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335541-7BF1-C145-AED2-78F3DF099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304" y="0"/>
            <a:ext cx="9272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32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795" y="116632"/>
            <a:ext cx="116089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Me</a:t>
            </a:r>
            <a:r>
              <a:rPr lang="en-US" sz="5400" b="1" dirty="0"/>
              <a:t>.</a:t>
            </a:r>
          </a:p>
          <a:p>
            <a:endParaRPr lang="en-US" sz="20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061CE8-44DE-6646-8D47-5431504C5072}"/>
              </a:ext>
            </a:extLst>
          </p:cNvPr>
          <p:cNvGrpSpPr/>
          <p:nvPr/>
        </p:nvGrpSpPr>
        <p:grpSpPr>
          <a:xfrm>
            <a:off x="701526" y="980728"/>
            <a:ext cx="8118946" cy="1558483"/>
            <a:chOff x="705117" y="1369566"/>
            <a:chExt cx="8118946" cy="15584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A9390B-B716-DC41-A677-434302476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78253" y="1369566"/>
              <a:ext cx="3545810" cy="155848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05117" y="1423644"/>
              <a:ext cx="80261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Jan 2004</a:t>
              </a:r>
              <a:r>
                <a:rPr lang="en-US" sz="2000" dirty="0"/>
                <a:t> PhD on neural networks, now known as “deep learning”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23728" y="1806642"/>
              <a:ext cx="36860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/>
                <a:t>BCS Distinguished Dissertation 2004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38330" y="3663560"/>
            <a:ext cx="51555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Nov 2004</a:t>
            </a:r>
            <a:r>
              <a:rPr lang="en-US" sz="2000" dirty="0"/>
              <a:t> Lecturer</a:t>
            </a:r>
          </a:p>
          <a:p>
            <a:endParaRPr lang="en-US" sz="2000" dirty="0"/>
          </a:p>
          <a:p>
            <a:r>
              <a:rPr lang="en-US" sz="2000" b="1" dirty="0"/>
              <a:t>Aug 2012</a:t>
            </a:r>
            <a:r>
              <a:rPr lang="en-US" sz="2000" dirty="0"/>
              <a:t> Senior Lecturer</a:t>
            </a:r>
          </a:p>
          <a:p>
            <a:endParaRPr lang="en-US" sz="2000" dirty="0"/>
          </a:p>
          <a:p>
            <a:r>
              <a:rPr lang="en-US" sz="2000" b="1" dirty="0"/>
              <a:t>Aug 2017</a:t>
            </a:r>
            <a:r>
              <a:rPr lang="en-US" sz="2000" dirty="0"/>
              <a:t> Professor &amp; Director of Research</a:t>
            </a:r>
          </a:p>
          <a:p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11868" y="5621178"/>
            <a:ext cx="5097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Supervised </a:t>
            </a:r>
            <a:r>
              <a:rPr lang="en-US" sz="2000" i="1" u="sng" dirty="0"/>
              <a:t>17 students</a:t>
            </a:r>
            <a:r>
              <a:rPr lang="en-US" sz="2000" i="1" dirty="0"/>
              <a:t> through to a PhD.</a:t>
            </a:r>
          </a:p>
          <a:p>
            <a:r>
              <a:rPr lang="en-US" sz="2000" i="1" dirty="0"/>
              <a:t>Examined ~25 others around the world.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9C3CC-B8D1-FA41-8951-53D85C41A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706" y="3682598"/>
            <a:ext cx="2105478" cy="891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0B630B-ED31-7A4D-9602-C8C5C34072D2}"/>
              </a:ext>
            </a:extLst>
          </p:cNvPr>
          <p:cNvSpPr txBox="1"/>
          <p:nvPr/>
        </p:nvSpPr>
        <p:spPr>
          <a:xfrm>
            <a:off x="710709" y="1772816"/>
            <a:ext cx="53014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What you don’t see….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i="1" u="sng" dirty="0"/>
              <a:t>Failed</a:t>
            </a:r>
            <a:r>
              <a:rPr lang="en-US" i="1" dirty="0"/>
              <a:t> my first year transfer report.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/>
              <a:t>Thought about quitting </a:t>
            </a:r>
            <a:r>
              <a:rPr lang="en-US" b="1" i="1" u="sng" dirty="0"/>
              <a:t>many</a:t>
            </a:r>
            <a:r>
              <a:rPr lang="en-US" i="1" dirty="0"/>
              <a:t> </a:t>
            </a:r>
            <a:r>
              <a:rPr lang="en-US" b="1" i="1" u="sng" dirty="0"/>
              <a:t>many</a:t>
            </a:r>
            <a:r>
              <a:rPr lang="en-US" i="1" dirty="0"/>
              <a:t> times.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/>
              <a:t>Got </a:t>
            </a:r>
            <a:r>
              <a:rPr lang="en-US" b="1" i="1" u="sng" dirty="0"/>
              <a:t>very</a:t>
            </a:r>
            <a:r>
              <a:rPr lang="en-US" i="1" dirty="0"/>
              <a:t> depressed.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/>
              <a:t>Viva gave me “major corrections”.</a:t>
            </a:r>
          </a:p>
          <a:p>
            <a:endParaRPr lang="en-US" i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F39459-D448-9E48-8A58-6DC4B491B3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37" t="-1431" r="41584" b="54209"/>
          <a:stretch/>
        </p:blipFill>
        <p:spPr>
          <a:xfrm>
            <a:off x="6516216" y="2778031"/>
            <a:ext cx="1997584" cy="2700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5DE1A3-9507-664A-9971-CF23DAFC5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8469">
            <a:off x="6516507" y="3282525"/>
            <a:ext cx="2121284" cy="2651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147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7841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-27384"/>
            <a:ext cx="6408712" cy="1143000"/>
          </a:xfrm>
        </p:spPr>
        <p:txBody>
          <a:bodyPr/>
          <a:lstStyle/>
          <a:p>
            <a:pPr algn="r"/>
            <a:r>
              <a:rPr lang="en-US" sz="5400" b="1" dirty="0"/>
              <a:t>What we’ve done…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1115616" y="1988840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What is a PhD?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Things that will happen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How to read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b="1" dirty="0">
                <a:latin typeface="Helvetica" pitchFamily="2" charset="0"/>
              </a:rPr>
              <a:t>How to write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BC46124-C3D9-8B47-8C08-D8DB6CCBB1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" b="100000" l="14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3729">
            <a:off x="5963558" y="2014335"/>
            <a:ext cx="471213" cy="4366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9AF9551-B1D5-F843-B754-6F4E4329D3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" b="100000" l="14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3729">
            <a:off x="5963557" y="2887559"/>
            <a:ext cx="471213" cy="4366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1E484E5-43FB-F640-B258-A482363FD0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" b="100000" l="14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3729">
            <a:off x="5954390" y="3783618"/>
            <a:ext cx="471213" cy="43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894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9552" y="5323855"/>
            <a:ext cx="36231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How to Write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4749161"/>
          </a:xfrm>
          <a:prstGeom prst="rect">
            <a:avLst/>
          </a:prstGeom>
        </p:spPr>
      </p:pic>
      <p:pic>
        <p:nvPicPr>
          <p:cNvPr id="4" name="Picture 3" descr="download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4077072"/>
            <a:ext cx="244827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471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res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284984"/>
            <a:ext cx="4346799" cy="3116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260" y="200834"/>
            <a:ext cx="7870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Good writing requires empathy.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1251917"/>
            <a:ext cx="756328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Write with someone in mind.</a:t>
            </a:r>
          </a:p>
          <a:p>
            <a:endParaRPr lang="en-US" sz="2800" i="1" dirty="0"/>
          </a:p>
          <a:p>
            <a:r>
              <a:rPr lang="en-US" sz="2800" i="1" dirty="0"/>
              <a:t>Understand and respond to them as you write.</a:t>
            </a:r>
          </a:p>
        </p:txBody>
      </p:sp>
    </p:spTree>
    <p:extLst>
      <p:ext uri="{BB962C8B-B14F-4D97-AF65-F5344CB8AC3E}">
        <p14:creationId xmlns:p14="http://schemas.microsoft.com/office/powerpoint/2010/main" val="41223824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260" y="200834"/>
            <a:ext cx="7870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Good writing requires empathy.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104" y="980728"/>
            <a:ext cx="6935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Write with someone </a:t>
            </a:r>
            <a:r>
              <a:rPr lang="en-US" sz="2800" b="1" i="1" dirty="0"/>
              <a:t>specific</a:t>
            </a:r>
            <a:r>
              <a:rPr lang="en-US" sz="2800" i="1" dirty="0"/>
              <a:t> in your mind.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0" y="2963217"/>
            <a:ext cx="2282732" cy="2842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189671" y="6093296"/>
            <a:ext cx="3702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My PhD officemate, John.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539553" y="2636912"/>
            <a:ext cx="3960440" cy="1243300"/>
          </a:xfrm>
          <a:prstGeom prst="wedgeEllipseCallout">
            <a:avLst>
              <a:gd name="adj1" fmla="val 95736"/>
              <a:gd name="adj2" fmla="val 694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That doesn’t make any sense, Gav.</a:t>
            </a:r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3046333" y="1590129"/>
            <a:ext cx="3960440" cy="1243300"/>
          </a:xfrm>
          <a:prstGeom prst="wedgeEllipseCallout">
            <a:avLst>
              <a:gd name="adj1" fmla="val 32243"/>
              <a:gd name="adj2" fmla="val 1360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 don’t get it. What do you mean?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9959" y="4350003"/>
            <a:ext cx="51021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I imagine his reactions, while I’m typing.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 always used him because I know him well, and I can predict his reactions.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 hold other friends/family in my mind for different styles of writing </a:t>
            </a:r>
            <a:r>
              <a:rPr lang="mr-IN" dirty="0"/>
              <a:t>–</a:t>
            </a:r>
            <a:r>
              <a:rPr lang="en-US" dirty="0"/>
              <a:t> e.g. my mum.</a:t>
            </a:r>
          </a:p>
        </p:txBody>
      </p:sp>
    </p:spTree>
    <p:extLst>
      <p:ext uri="{BB962C8B-B14F-4D97-AF65-F5344CB8AC3E}">
        <p14:creationId xmlns:p14="http://schemas.microsoft.com/office/powerpoint/2010/main" val="78154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757" y="3406348"/>
            <a:ext cx="741682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Questions to ask yourself</a:t>
            </a:r>
            <a:r>
              <a:rPr lang="mr-IN" sz="2400" b="1" dirty="0"/>
              <a:t>…</a:t>
            </a:r>
            <a:endParaRPr lang="en-US" sz="2400" b="1" dirty="0"/>
          </a:p>
          <a:p>
            <a:r>
              <a:rPr lang="en-US" sz="2000" dirty="0"/>
              <a:t>	</a:t>
            </a:r>
          </a:p>
          <a:p>
            <a:r>
              <a:rPr lang="en-US" sz="2000" dirty="0"/>
              <a:t>	Who will read this?</a:t>
            </a:r>
          </a:p>
          <a:p>
            <a:endParaRPr lang="en-US" sz="2000" dirty="0"/>
          </a:p>
          <a:p>
            <a:r>
              <a:rPr lang="en-US" sz="2000" dirty="0"/>
              <a:t>	What is their background?</a:t>
            </a:r>
          </a:p>
          <a:p>
            <a:endParaRPr lang="en-US" sz="2000" dirty="0"/>
          </a:p>
          <a:p>
            <a:r>
              <a:rPr lang="en-US" sz="2000" dirty="0"/>
              <a:t>	What will they think/feel?</a:t>
            </a:r>
          </a:p>
          <a:p>
            <a:endParaRPr lang="en-US" sz="2000" dirty="0"/>
          </a:p>
          <a:p>
            <a:r>
              <a:rPr lang="en-US" sz="2000" dirty="0"/>
              <a:t>	For what parts would they say “I don’t get it”?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217" y="1397094"/>
            <a:ext cx="867609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Golden Rule - Be human, be yourself.</a:t>
            </a:r>
          </a:p>
          <a:p>
            <a:r>
              <a:rPr lang="en-US" sz="2000" dirty="0"/>
              <a:t>	</a:t>
            </a:r>
          </a:p>
          <a:p>
            <a:r>
              <a:rPr lang="en-US" sz="2000" dirty="0"/>
              <a:t>	</a:t>
            </a:r>
            <a:r>
              <a:rPr lang="en-US" sz="2000" b="1" dirty="0"/>
              <a:t>Don’t use big words </a:t>
            </a:r>
            <a:r>
              <a:rPr lang="en-US" sz="2000" dirty="0"/>
              <a:t>for the sake of it.</a:t>
            </a:r>
          </a:p>
          <a:p>
            <a:endParaRPr lang="en-US" sz="2000" dirty="0"/>
          </a:p>
          <a:p>
            <a:r>
              <a:rPr lang="en-US" sz="2000" dirty="0"/>
              <a:t>	Write as if you’re talking to a </a:t>
            </a:r>
            <a:r>
              <a:rPr lang="en-US" sz="2000" b="1" dirty="0"/>
              <a:t>friend</a:t>
            </a:r>
            <a:r>
              <a:rPr lang="en-US" sz="2000" dirty="0"/>
              <a:t>, </a:t>
            </a:r>
            <a:r>
              <a:rPr lang="en-US" sz="2000" b="1" u="sng" dirty="0"/>
              <a:t>teaching</a:t>
            </a:r>
            <a:r>
              <a:rPr lang="en-US" sz="2000" dirty="0"/>
              <a:t> them your new idea.</a:t>
            </a:r>
          </a:p>
        </p:txBody>
      </p:sp>
      <p:pic>
        <p:nvPicPr>
          <p:cNvPr id="6" name="Picture 5" descr="imgres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406348"/>
            <a:ext cx="2893267" cy="20744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3033" y="238579"/>
            <a:ext cx="7117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Make it </a:t>
            </a:r>
            <a:r>
              <a:rPr lang="en-US" sz="4000" b="1" u="sng" dirty="0"/>
              <a:t>easy</a:t>
            </a:r>
            <a:r>
              <a:rPr lang="en-US" sz="4000" b="1" dirty="0"/>
              <a:t> for your reader.</a:t>
            </a:r>
          </a:p>
        </p:txBody>
      </p:sp>
    </p:spTree>
    <p:extLst>
      <p:ext uri="{BB962C8B-B14F-4D97-AF65-F5344CB8AC3E}">
        <p14:creationId xmlns:p14="http://schemas.microsoft.com/office/powerpoint/2010/main" val="302314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260" y="200834"/>
            <a:ext cx="7246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Write the contents page first.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1196752"/>
            <a:ext cx="5942652" cy="53553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endParaRPr lang="en-US" sz="1400" i="1" dirty="0"/>
          </a:p>
          <a:p>
            <a:pPr marL="342900" indent="-342900">
              <a:buAutoNum type="arabicPeriod"/>
            </a:pPr>
            <a:r>
              <a:rPr lang="en-US" i="1" dirty="0"/>
              <a:t>Introduction : What is this thesis about?</a:t>
            </a:r>
          </a:p>
          <a:p>
            <a:pPr marL="342900" indent="-342900">
              <a:buAutoNum type="arabicPeriod"/>
            </a:pPr>
            <a:endParaRPr lang="en-US" i="1" dirty="0"/>
          </a:p>
          <a:p>
            <a:pPr marL="342900" indent="-342900">
              <a:buAutoNum type="arabicPeriod"/>
            </a:pPr>
            <a:r>
              <a:rPr lang="en-US" i="1" dirty="0"/>
              <a:t>Background: The Basics of Feature Selection</a:t>
            </a:r>
          </a:p>
          <a:p>
            <a:pPr marL="342900" indent="-342900">
              <a:buAutoNum type="arabicPeriod"/>
            </a:pPr>
            <a:endParaRPr lang="en-US" i="1" dirty="0"/>
          </a:p>
          <a:p>
            <a:pPr marL="342900" indent="-342900">
              <a:buAutoNum type="arabicPeriod"/>
            </a:pPr>
            <a:r>
              <a:rPr lang="en-US" i="1" dirty="0"/>
              <a:t>A new type of data: Positive-Unlabeled data</a:t>
            </a:r>
          </a:p>
          <a:p>
            <a:pPr marL="800100" lvl="1" indent="-342900">
              <a:buFont typeface="Arial" charset="0"/>
              <a:buChar char="•"/>
            </a:pPr>
            <a:endParaRPr lang="en-US" i="1" dirty="0"/>
          </a:p>
          <a:p>
            <a:pPr marL="800100" lvl="1" indent="-342900">
              <a:buFont typeface="Arial" charset="0"/>
              <a:buChar char="•"/>
            </a:pPr>
            <a:r>
              <a:rPr lang="en-US" i="1" dirty="0"/>
              <a:t>Why is PU data important?</a:t>
            </a:r>
          </a:p>
          <a:p>
            <a:pPr marL="800100" lvl="1" indent="-342900">
              <a:buFont typeface="Arial" charset="0"/>
              <a:buChar char="•"/>
            </a:pPr>
            <a:endParaRPr lang="en-US" i="1" dirty="0"/>
          </a:p>
          <a:p>
            <a:pPr marL="800100" lvl="1" indent="-342900">
              <a:buFont typeface="Arial" charset="0"/>
              <a:buChar char="•"/>
            </a:pPr>
            <a:r>
              <a:rPr lang="en-US" i="1" dirty="0"/>
              <a:t>Why is feature selection in PU data challenging?</a:t>
            </a:r>
          </a:p>
          <a:p>
            <a:pPr marL="800100" lvl="1" indent="-342900">
              <a:buFont typeface="Arial" charset="0"/>
              <a:buChar char="•"/>
            </a:pPr>
            <a:endParaRPr lang="en-US" i="1" dirty="0"/>
          </a:p>
          <a:p>
            <a:pPr marL="800100" lvl="1" indent="-342900">
              <a:buFont typeface="Arial" charset="0"/>
              <a:buChar char="•"/>
            </a:pPr>
            <a:r>
              <a:rPr lang="en-US" i="1" dirty="0"/>
              <a:t>What techniques exist?</a:t>
            </a:r>
          </a:p>
          <a:p>
            <a:pPr marL="800100" lvl="1" indent="-342900">
              <a:buFont typeface="Arial" charset="0"/>
              <a:buChar char="•"/>
            </a:pPr>
            <a:endParaRPr lang="en-US" i="1" dirty="0"/>
          </a:p>
          <a:p>
            <a:pPr marL="800100" lvl="1" indent="-342900">
              <a:buFont typeface="Arial" charset="0"/>
              <a:buChar char="•"/>
            </a:pPr>
            <a:r>
              <a:rPr lang="en-US" i="1" dirty="0"/>
              <a:t>What are their weaknesses?</a:t>
            </a:r>
          </a:p>
          <a:p>
            <a:pPr marL="800100" lvl="1" indent="-342900">
              <a:buFont typeface="Arial" charset="0"/>
              <a:buChar char="•"/>
            </a:pPr>
            <a:endParaRPr lang="en-US" i="1" dirty="0"/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A Novel Algorithm for FS in PU data</a:t>
            </a:r>
          </a:p>
          <a:p>
            <a:pPr marL="342900" indent="-342900">
              <a:buFont typeface="+mj-lt"/>
              <a:buAutoNum type="arabicPeriod"/>
            </a:pPr>
            <a:endParaRPr lang="en-US" i="1" dirty="0"/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An Empirical Analysis of Our Algorithm</a:t>
            </a:r>
          </a:p>
          <a:p>
            <a:pPr marL="342900" indent="-342900">
              <a:buFont typeface="+mj-lt"/>
              <a:buAutoNum type="arabicPeriod"/>
            </a:pPr>
            <a:endParaRPr lang="en-US" i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4860032" y="1196752"/>
            <a:ext cx="4283968" cy="1200329"/>
            <a:chOff x="4860032" y="1196752"/>
            <a:chExt cx="4283968" cy="1200329"/>
          </a:xfrm>
        </p:grpSpPr>
        <p:sp>
          <p:nvSpPr>
            <p:cNvPr id="6" name="TextBox 5"/>
            <p:cNvSpPr txBox="1"/>
            <p:nvPr/>
          </p:nvSpPr>
          <p:spPr>
            <a:xfrm>
              <a:off x="6623720" y="1196752"/>
              <a:ext cx="25202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Use question marks in section headings, and make sure you answer the question!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4860032" y="1556792"/>
              <a:ext cx="1763688" cy="168117"/>
            </a:xfrm>
            <a:prstGeom prst="straightConnector1">
              <a:avLst/>
            </a:prstGeom>
            <a:ln w="69850">
              <a:solidFill>
                <a:srgbClr val="3333FF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6229668" y="2852936"/>
            <a:ext cx="3022852" cy="2088232"/>
            <a:chOff x="6229668" y="2852936"/>
            <a:chExt cx="3022852" cy="2088232"/>
          </a:xfrm>
        </p:grpSpPr>
        <p:sp>
          <p:nvSpPr>
            <p:cNvPr id="9" name="TextBox 8"/>
            <p:cNvSpPr txBox="1"/>
            <p:nvPr/>
          </p:nvSpPr>
          <p:spPr>
            <a:xfrm>
              <a:off x="6552728" y="3369766"/>
              <a:ext cx="26997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Make sure the content page reads as a story by itself.</a:t>
              </a:r>
            </a:p>
          </p:txBody>
        </p:sp>
        <p:sp>
          <p:nvSpPr>
            <p:cNvPr id="10" name="Right Brace 9"/>
            <p:cNvSpPr/>
            <p:nvPr/>
          </p:nvSpPr>
          <p:spPr>
            <a:xfrm>
              <a:off x="6229668" y="2852936"/>
              <a:ext cx="286548" cy="2088232"/>
            </a:xfrm>
            <a:prstGeom prst="rightBrace">
              <a:avLst/>
            </a:prstGeom>
            <a:ln w="60325">
              <a:solidFill>
                <a:srgbClr val="3333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372200" y="5301208"/>
            <a:ext cx="2699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Plan a page budget.</a:t>
            </a:r>
          </a:p>
          <a:p>
            <a:pPr algn="ctr"/>
            <a:r>
              <a:rPr lang="en-US" sz="2400" b="1" dirty="0"/>
              <a:t>And stick to it.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444015" y="1087465"/>
            <a:ext cx="3018075" cy="5077839"/>
            <a:chOff x="3444015" y="1087465"/>
            <a:chExt cx="3018075" cy="5077839"/>
          </a:xfrm>
        </p:grpSpPr>
        <p:sp>
          <p:nvSpPr>
            <p:cNvPr id="12" name="Rectangle 11"/>
            <p:cNvSpPr/>
            <p:nvPr/>
          </p:nvSpPr>
          <p:spPr>
            <a:xfrm>
              <a:off x="4896276" y="5795972"/>
              <a:ext cx="1043876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b="1"/>
                <a:t>5 pages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96301" y="5230014"/>
              <a:ext cx="1043876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2 pages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83968" y="4643844"/>
              <a:ext cx="1107996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1/2 page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675503" y="4130496"/>
              <a:ext cx="1043876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3 pages</a:t>
              </a:r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94194" y="3034342"/>
              <a:ext cx="915635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1 page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67782" y="3929565"/>
              <a:ext cx="915635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b="1"/>
                <a:t>1 page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220072" y="2411596"/>
              <a:ext cx="1107996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b="1"/>
                <a:t>0.5 page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444015" y="1087465"/>
              <a:ext cx="1043876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2 pages</a:t>
              </a:r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418214" y="1909286"/>
              <a:ext cx="1043876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US" b="1" dirty="0"/>
                <a:t>5 pages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5589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260" y="200834"/>
            <a:ext cx="7366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This your thesis “skeleton”</a:t>
            </a:r>
            <a:r>
              <a:rPr lang="mr-IN" sz="4000" b="1" dirty="0"/>
              <a:t>…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196752"/>
            <a:ext cx="5942652" cy="53553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endParaRPr lang="en-US" sz="1400" i="1" dirty="0"/>
          </a:p>
          <a:p>
            <a:pPr marL="342900" indent="-342900">
              <a:buAutoNum type="arabicPeriod"/>
            </a:pPr>
            <a:r>
              <a:rPr lang="en-US" i="1" dirty="0"/>
              <a:t>Introduction : What is this thesis about?</a:t>
            </a:r>
          </a:p>
          <a:p>
            <a:pPr marL="342900" indent="-342900">
              <a:buAutoNum type="arabicPeriod"/>
            </a:pPr>
            <a:endParaRPr lang="en-US" i="1" dirty="0"/>
          </a:p>
          <a:p>
            <a:pPr marL="342900" indent="-342900">
              <a:buAutoNum type="arabicPeriod"/>
            </a:pPr>
            <a:r>
              <a:rPr lang="en-US" i="1" dirty="0"/>
              <a:t>Background: The Basics of Feature Selection</a:t>
            </a:r>
          </a:p>
          <a:p>
            <a:pPr marL="342900" indent="-342900">
              <a:buAutoNum type="arabicPeriod"/>
            </a:pPr>
            <a:endParaRPr lang="en-US" i="1" dirty="0"/>
          </a:p>
          <a:p>
            <a:pPr marL="342900" indent="-342900">
              <a:buAutoNum type="arabicPeriod"/>
            </a:pPr>
            <a:r>
              <a:rPr lang="en-US" i="1" dirty="0"/>
              <a:t>A new type of data: Positive-Unlabeled data</a:t>
            </a:r>
          </a:p>
          <a:p>
            <a:pPr marL="800100" lvl="1" indent="-342900">
              <a:buFont typeface="Arial" charset="0"/>
              <a:buChar char="•"/>
            </a:pPr>
            <a:endParaRPr lang="en-US" i="1" dirty="0"/>
          </a:p>
          <a:p>
            <a:pPr marL="800100" lvl="1" indent="-342900">
              <a:buFont typeface="Arial" charset="0"/>
              <a:buChar char="•"/>
            </a:pPr>
            <a:r>
              <a:rPr lang="en-US" i="1" dirty="0"/>
              <a:t>Why is PU data important?</a:t>
            </a:r>
          </a:p>
          <a:p>
            <a:pPr marL="800100" lvl="1" indent="-342900">
              <a:buFont typeface="Arial" charset="0"/>
              <a:buChar char="•"/>
            </a:pPr>
            <a:endParaRPr lang="en-US" i="1" dirty="0"/>
          </a:p>
          <a:p>
            <a:pPr marL="800100" lvl="1" indent="-342900">
              <a:buFont typeface="Arial" charset="0"/>
              <a:buChar char="•"/>
            </a:pPr>
            <a:r>
              <a:rPr lang="en-US" i="1" dirty="0"/>
              <a:t>Why is feature selection in PU data challenging?</a:t>
            </a:r>
          </a:p>
          <a:p>
            <a:pPr marL="800100" lvl="1" indent="-342900">
              <a:buFont typeface="Arial" charset="0"/>
              <a:buChar char="•"/>
            </a:pPr>
            <a:endParaRPr lang="en-US" i="1" dirty="0"/>
          </a:p>
          <a:p>
            <a:pPr marL="800100" lvl="1" indent="-342900">
              <a:buFont typeface="Arial" charset="0"/>
              <a:buChar char="•"/>
            </a:pPr>
            <a:r>
              <a:rPr lang="en-US" i="1" dirty="0"/>
              <a:t>What techniques exist?</a:t>
            </a:r>
          </a:p>
          <a:p>
            <a:pPr marL="800100" lvl="1" indent="-342900">
              <a:buFont typeface="Arial" charset="0"/>
              <a:buChar char="•"/>
            </a:pPr>
            <a:endParaRPr lang="en-US" i="1" dirty="0"/>
          </a:p>
          <a:p>
            <a:pPr marL="800100" lvl="1" indent="-342900">
              <a:buFont typeface="Arial" charset="0"/>
              <a:buChar char="•"/>
            </a:pPr>
            <a:r>
              <a:rPr lang="en-US" i="1" dirty="0"/>
              <a:t>What are their weaknesses?</a:t>
            </a:r>
          </a:p>
          <a:p>
            <a:pPr marL="800100" lvl="1" indent="-342900">
              <a:buFont typeface="Arial" charset="0"/>
              <a:buChar char="•"/>
            </a:pPr>
            <a:endParaRPr lang="en-US" i="1" dirty="0"/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A Novel Algorithm for FS in PU data</a:t>
            </a:r>
          </a:p>
          <a:p>
            <a:pPr marL="342900" indent="-342900">
              <a:buFont typeface="+mj-lt"/>
              <a:buAutoNum type="arabicPeriod"/>
            </a:pPr>
            <a:endParaRPr lang="en-US" i="1" dirty="0"/>
          </a:p>
          <a:p>
            <a:pPr marL="342900" indent="-342900">
              <a:buFont typeface="+mj-lt"/>
              <a:buAutoNum type="arabicPeriod"/>
            </a:pPr>
            <a:r>
              <a:rPr lang="en-US" i="1" dirty="0"/>
              <a:t>An Empirical Analysis of Our Algorithm</a:t>
            </a:r>
          </a:p>
          <a:p>
            <a:pPr marL="342900" indent="-342900">
              <a:buFont typeface="+mj-lt"/>
              <a:buAutoNum type="arabicPeriod"/>
            </a:pP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6444208" y="3266981"/>
            <a:ext cx="2699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Now just fill in empty parts!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043608" y="2060848"/>
            <a:ext cx="4104456" cy="216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418309">
            <a:off x="5326553" y="1770910"/>
            <a:ext cx="1285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Bradley Hand" charset="0"/>
                <a:ea typeface="Bradley Hand" charset="0"/>
                <a:cs typeface="Bradley Hand" charset="0"/>
              </a:rPr>
              <a:t>Done.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971600" y="3142709"/>
            <a:ext cx="3261610" cy="1190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21048555">
            <a:off x="4295423" y="2887731"/>
            <a:ext cx="1285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Bradley Hand" charset="0"/>
                <a:ea typeface="Bradley Hand" charset="0"/>
                <a:cs typeface="Bradley Hand" charset="0"/>
              </a:rPr>
              <a:t>Done.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67544" y="5302949"/>
            <a:ext cx="4104456" cy="2160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791948">
            <a:off x="4412781" y="5007435"/>
            <a:ext cx="1285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Bradley Hand" charset="0"/>
                <a:ea typeface="Bradley Hand" charset="0"/>
                <a:cs typeface="Bradley Hand" charset="0"/>
              </a:rPr>
              <a:t>Done.</a:t>
            </a:r>
          </a:p>
        </p:txBody>
      </p:sp>
      <p:sp>
        <p:nvSpPr>
          <p:cNvPr id="32" name="TextBox 31"/>
          <p:cNvSpPr txBox="1"/>
          <p:nvPr/>
        </p:nvSpPr>
        <p:spPr>
          <a:xfrm rot="20951036">
            <a:off x="4093095" y="6094580"/>
            <a:ext cx="2831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Bradley Hand" charset="0"/>
                <a:ea typeface="Bradley Hand" charset="0"/>
                <a:cs typeface="Bradley Hand" charset="0"/>
              </a:rPr>
              <a:t>Almost finished</a:t>
            </a:r>
            <a:r>
              <a:rPr lang="en-US" sz="2800" dirty="0">
                <a:solidFill>
                  <a:srgbClr val="FF0000"/>
                </a:solidFill>
                <a:latin typeface="Bradley Hand" charset="0"/>
                <a:ea typeface="Bradley Hand" charset="0"/>
                <a:cs typeface="Bradley Hand" charset="0"/>
              </a:rPr>
              <a:t>!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971600" y="4294837"/>
            <a:ext cx="2880320" cy="702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21153694">
            <a:off x="4015006" y="4122701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Bradley Hand" charset="0"/>
                <a:ea typeface="Bradley Hand" charset="0"/>
                <a:cs typeface="Bradley Hand" charset="0"/>
              </a:rPr>
              <a:t>Done.</a:t>
            </a:r>
          </a:p>
        </p:txBody>
      </p:sp>
    </p:spTree>
    <p:extLst>
      <p:ext uri="{BB962C8B-B14F-4D97-AF65-F5344CB8AC3E}">
        <p14:creationId xmlns:p14="http://schemas.microsoft.com/office/powerpoint/2010/main" val="386071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2" grpId="0"/>
      <p:bldP spid="3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" t="31202" r="1962" b="34250"/>
          <a:stretch/>
        </p:blipFill>
        <p:spPr>
          <a:xfrm>
            <a:off x="179512" y="1275730"/>
            <a:ext cx="8826228" cy="2369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8260" y="200834"/>
            <a:ext cx="82205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/>
              <a:t>Look</a:t>
            </a:r>
            <a:r>
              <a:rPr lang="en-US" sz="4000" b="1" dirty="0"/>
              <a:t> at your writing. Really look.</a:t>
            </a:r>
          </a:p>
          <a:p>
            <a:endParaRPr lang="en-US" sz="4000" b="1" dirty="0"/>
          </a:p>
          <a:p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6197" y="4178548"/>
            <a:ext cx="8759543" cy="23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Mark the end of every sentence with a pen and number them.</a:t>
            </a:r>
          </a:p>
          <a:p>
            <a:endParaRPr lang="en-US" sz="1050" dirty="0"/>
          </a:p>
          <a:p>
            <a:pPr marL="342900" indent="-342900">
              <a:buFontTx/>
              <a:buChar char="-"/>
            </a:pPr>
            <a:r>
              <a:rPr lang="en-US" sz="2000" dirty="0"/>
              <a:t>If it extends over 3 lines, it’s too long.  Perhaps break the sentence up.</a:t>
            </a:r>
          </a:p>
          <a:p>
            <a:endParaRPr lang="en-US" sz="1600" dirty="0"/>
          </a:p>
          <a:p>
            <a:pPr marL="342900" indent="-342900">
              <a:buFontTx/>
              <a:buChar char="-"/>
            </a:pPr>
            <a:r>
              <a:rPr lang="en-US" sz="2000" dirty="0"/>
              <a:t>If you removed sentence N, would it still read ok? If so, cut it.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What is the </a:t>
            </a:r>
            <a:r>
              <a:rPr lang="en-US" sz="2000" b="1" dirty="0"/>
              <a:t>purpose</a:t>
            </a:r>
            <a:r>
              <a:rPr lang="en-US" sz="2000" dirty="0"/>
              <a:t> of this paragraph? What is the </a:t>
            </a:r>
            <a:r>
              <a:rPr lang="en-US" sz="2000" b="1" dirty="0"/>
              <a:t>message</a:t>
            </a:r>
            <a:r>
              <a:rPr lang="en-US" sz="2000" dirty="0"/>
              <a:t>? If another paragraph is serving the same purpose, maybe you don’t need both?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835696" y="3068961"/>
            <a:ext cx="1368152" cy="1152127"/>
          </a:xfrm>
          <a:prstGeom prst="line">
            <a:avLst/>
          </a:prstGeom>
          <a:ln w="793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onut 3"/>
          <p:cNvSpPr/>
          <p:nvPr/>
        </p:nvSpPr>
        <p:spPr>
          <a:xfrm>
            <a:off x="2339752" y="4437112"/>
            <a:ext cx="1296144" cy="806389"/>
          </a:xfrm>
          <a:prstGeom prst="donut">
            <a:avLst>
              <a:gd name="adj" fmla="val 9352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83000">
                <a:srgbClr val="FF000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8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67794-51CA-1B4D-8E67-FAD6F9C76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694" y="940154"/>
            <a:ext cx="8229600" cy="2984377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Originality 	…			</a:t>
            </a:r>
            <a:r>
              <a:rPr lang="en-US" sz="2800" b="1" dirty="0"/>
              <a:t>WHAT</a:t>
            </a:r>
            <a:r>
              <a:rPr lang="en-US" sz="2800" dirty="0"/>
              <a:t> have YOU done?</a:t>
            </a:r>
            <a:br>
              <a:rPr lang="en-US" sz="2800" dirty="0"/>
            </a:br>
            <a:r>
              <a:rPr lang="en-US" sz="2800" dirty="0"/>
              <a:t>Significance … 			</a:t>
            </a:r>
            <a:r>
              <a:rPr lang="en-US" sz="2800" b="1" dirty="0"/>
              <a:t>WHY</a:t>
            </a:r>
            <a:r>
              <a:rPr lang="en-US" sz="2800" dirty="0"/>
              <a:t> did YOU do it?</a:t>
            </a:r>
            <a:br>
              <a:rPr lang="en-US" sz="2800" dirty="0"/>
            </a:br>
            <a:r>
              <a:rPr lang="en-US" sz="2800" dirty="0"/>
              <a:t>Rigor 			… 			</a:t>
            </a:r>
            <a:r>
              <a:rPr lang="en-US" sz="2800" b="1" dirty="0"/>
              <a:t>HOW</a:t>
            </a:r>
            <a:r>
              <a:rPr lang="en-US" sz="2800" dirty="0"/>
              <a:t> did YOU do it?</a:t>
            </a:r>
          </a:p>
        </p:txBody>
      </p:sp>
      <p:pic>
        <p:nvPicPr>
          <p:cNvPr id="4" name="Picture 3" descr="Macintosh HD:private:var:folders:q3:fvb0gjq150ldcddjngq5cncm0000gn:T:TemporaryItems:paper.png">
            <a:extLst>
              <a:ext uri="{FF2B5EF4-FFF2-40B4-BE49-F238E27FC236}">
                <a16:creationId xmlns:a16="http://schemas.microsoft.com/office/drawing/2014/main" id="{DA368557-64D5-EC4E-826A-D0A2C7A5C01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1105">
            <a:off x="7175154" y="299586"/>
            <a:ext cx="1345075" cy="1663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97EBE9-94FA-3C4D-BC96-6EC1066BD514}"/>
              </a:ext>
            </a:extLst>
          </p:cNvPr>
          <p:cNvSpPr txBox="1"/>
          <p:nvPr/>
        </p:nvSpPr>
        <p:spPr>
          <a:xfrm>
            <a:off x="314793" y="524656"/>
            <a:ext cx="41537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Remember….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3CA85-FDA1-764E-9E91-E63596C728DC}"/>
              </a:ext>
            </a:extLst>
          </p:cNvPr>
          <p:cNvSpPr txBox="1"/>
          <p:nvPr/>
        </p:nvSpPr>
        <p:spPr>
          <a:xfrm>
            <a:off x="323528" y="3717032"/>
            <a:ext cx="76209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Good rule of thumb….</a:t>
            </a:r>
          </a:p>
          <a:p>
            <a:pPr lvl="1"/>
            <a:endParaRPr lang="en-US" sz="1100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i="1" dirty="0"/>
              <a:t>Abstract</a:t>
            </a:r>
            <a:r>
              <a:rPr lang="en-US" sz="2400" i="1" dirty="0"/>
              <a:t>: 2 sentences for each of the above.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i="1" dirty="0"/>
              <a:t>Introduction</a:t>
            </a:r>
            <a:r>
              <a:rPr lang="en-US" sz="2400" i="1" dirty="0"/>
              <a:t>: 1 paragraph for each of the above.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33F35-5773-FB48-B197-ABE68CBC1985}"/>
              </a:ext>
            </a:extLst>
          </p:cNvPr>
          <p:cNvSpPr txBox="1"/>
          <p:nvPr/>
        </p:nvSpPr>
        <p:spPr>
          <a:xfrm>
            <a:off x="343719" y="6101244"/>
            <a:ext cx="790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If you can’t point at the sentence explaining each… it’s probably not there…</a:t>
            </a:r>
          </a:p>
        </p:txBody>
      </p:sp>
    </p:spTree>
    <p:extLst>
      <p:ext uri="{BB962C8B-B14F-4D97-AF65-F5344CB8AC3E}">
        <p14:creationId xmlns:p14="http://schemas.microsoft.com/office/powerpoint/2010/main" val="48279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12" y="0"/>
            <a:ext cx="9152012" cy="4581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3100" y="51292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4653136"/>
            <a:ext cx="46698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What is a PhD?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5517232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 amazing time.  Time to </a:t>
            </a:r>
            <a:r>
              <a:rPr lang="en-US" sz="2000" b="1" u="sng" dirty="0"/>
              <a:t>relax</a:t>
            </a:r>
            <a:r>
              <a:rPr lang="en-US" sz="2000" b="1" dirty="0"/>
              <a:t> </a:t>
            </a:r>
            <a:r>
              <a:rPr lang="en-US" sz="2000" dirty="0"/>
              <a:t>and</a:t>
            </a:r>
            <a:r>
              <a:rPr lang="en-US" sz="2000" b="1" dirty="0"/>
              <a:t> </a:t>
            </a:r>
            <a:r>
              <a:rPr lang="en-US" sz="2000" b="1" u="sng" dirty="0"/>
              <a:t>pursue</a:t>
            </a:r>
            <a:r>
              <a:rPr lang="en-US" sz="2000" dirty="0"/>
              <a:t> your interests.</a:t>
            </a:r>
            <a:endParaRPr lang="en-US" sz="2000" b="1" u="sng" dirty="0"/>
          </a:p>
          <a:p>
            <a:r>
              <a:rPr lang="en-US" sz="2000" dirty="0"/>
              <a:t>…With your </a:t>
            </a:r>
            <a:r>
              <a:rPr lang="en-US" sz="2000" b="1" u="sng" dirty="0"/>
              <a:t>intellectual freedom</a:t>
            </a:r>
            <a:r>
              <a:rPr lang="en-US" sz="2000" dirty="0"/>
              <a:t>, you can explore a sea of knowledge.</a:t>
            </a:r>
          </a:p>
          <a:p>
            <a:r>
              <a:rPr lang="en-US" sz="2000" dirty="0"/>
              <a:t>… and contribute your own novel idea to </a:t>
            </a:r>
            <a:r>
              <a:rPr lang="en-US" sz="2000" b="1" u="sng" dirty="0"/>
              <a:t>change the world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42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-27384"/>
            <a:ext cx="6408712" cy="1143000"/>
          </a:xfrm>
        </p:spPr>
        <p:txBody>
          <a:bodyPr/>
          <a:lstStyle/>
          <a:p>
            <a:pPr algn="r"/>
            <a:r>
              <a:rPr lang="en-US" sz="5400" b="1" dirty="0"/>
              <a:t>What we’ve done…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1115616" y="1988840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What is a PhD?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Things that will happen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How to read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How to write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BC46124-C3D9-8B47-8C08-D8DB6CCBB1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" b="100000" l="14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3729">
            <a:off x="5963558" y="2014335"/>
            <a:ext cx="471213" cy="4366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9AF9551-B1D5-F843-B754-6F4E4329D3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" b="100000" l="14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3729">
            <a:off x="5963557" y="2887559"/>
            <a:ext cx="471213" cy="4366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1E484E5-43FB-F640-B258-A482363FD0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" b="100000" l="14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3729">
            <a:off x="5954390" y="3783618"/>
            <a:ext cx="471213" cy="43664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968733-644B-364B-A147-BCEF0E5EF9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4" b="100000" l="141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93729">
            <a:off x="5954391" y="4634006"/>
            <a:ext cx="471213" cy="436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F80C5C-26F6-374A-A470-4555A4A98778}"/>
              </a:ext>
            </a:extLst>
          </p:cNvPr>
          <p:cNvSpPr txBox="1"/>
          <p:nvPr/>
        </p:nvSpPr>
        <p:spPr>
          <a:xfrm>
            <a:off x="229448" y="6165304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will be made available. </a:t>
            </a:r>
          </a:p>
        </p:txBody>
      </p:sp>
    </p:spTree>
    <p:extLst>
      <p:ext uri="{BB962C8B-B14F-4D97-AF65-F5344CB8AC3E}">
        <p14:creationId xmlns:p14="http://schemas.microsoft.com/office/powerpoint/2010/main" val="14958527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8470C-0AFD-974C-BBEF-E48371F9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r>
              <a:rPr lang="en-GB" sz="3200" b="1" dirty="0"/>
              <a:t>The End (of this talk)</a:t>
            </a:r>
            <a:br>
              <a:rPr lang="en-GB" sz="3200" b="1" dirty="0"/>
            </a:br>
            <a:r>
              <a:rPr lang="en-GB" sz="3200" b="1" dirty="0"/>
              <a:t>and the beginning of your next step… </a:t>
            </a:r>
            <a:endParaRPr lang="en-GB" sz="3200" dirty="0"/>
          </a:p>
        </p:txBody>
      </p:sp>
      <p:pic>
        <p:nvPicPr>
          <p:cNvPr id="12290" name="Picture 2" descr="page91image47279280">
            <a:extLst>
              <a:ext uri="{FF2B5EF4-FFF2-40B4-BE49-F238E27FC236}">
                <a16:creationId xmlns:a16="http://schemas.microsoft.com/office/drawing/2014/main" id="{2C81E3B1-8CF8-1741-BAF3-09390F7A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" y="1417638"/>
            <a:ext cx="9141885" cy="494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2196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042" y="0"/>
            <a:ext cx="5878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09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1267" y="-387423"/>
            <a:ext cx="6333427" cy="7245424"/>
          </a:xfrm>
          <a:prstGeom prst="rect">
            <a:avLst/>
          </a:prstGeom>
        </p:spPr>
      </p:pic>
      <p:sp>
        <p:nvSpPr>
          <p:cNvPr id="4" name="AutoShape 2" descr="unnyass-coaster-kid-scared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02662" y="3645024"/>
            <a:ext cx="1209498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You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44208" y="700588"/>
            <a:ext cx="2304256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Or is it more like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 …</a:t>
            </a:r>
            <a:r>
              <a:rPr lang="en-US" sz="4000" b="1" dirty="0">
                <a:solidFill>
                  <a:schemeClr val="bg1"/>
                </a:solidFill>
              </a:rPr>
              <a:t>this</a:t>
            </a:r>
            <a:r>
              <a:rPr lang="en-US" sz="4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4" y="5601434"/>
            <a:ext cx="34114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Your supervisor</a:t>
            </a:r>
          </a:p>
        </p:txBody>
      </p:sp>
    </p:spTree>
    <p:extLst>
      <p:ext uri="{BB962C8B-B14F-4D97-AF65-F5344CB8AC3E}">
        <p14:creationId xmlns:p14="http://schemas.microsoft.com/office/powerpoint/2010/main" val="184944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2420888"/>
            <a:ext cx="60676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What is </a:t>
            </a:r>
            <a:r>
              <a:rPr lang="en-US" sz="6600"/>
              <a:t>a PhD?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704424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453987"/>
            <a:ext cx="8622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These are some of my PhD students.</a:t>
            </a:r>
          </a:p>
          <a:p>
            <a:pPr algn="ctr"/>
            <a:r>
              <a:rPr lang="en-US" sz="2400" dirty="0"/>
              <a:t>There’s </a:t>
            </a:r>
            <a:r>
              <a:rPr lang="en-US" sz="2400" b="1" dirty="0"/>
              <a:t>one thing </a:t>
            </a:r>
            <a:r>
              <a:rPr lang="en-US" sz="2400" dirty="0"/>
              <a:t>that they hear me say, </a:t>
            </a:r>
            <a:r>
              <a:rPr lang="en-US" sz="2400" b="1" dirty="0"/>
              <a:t>again</a:t>
            </a:r>
            <a:r>
              <a:rPr lang="en-US" sz="2400" dirty="0"/>
              <a:t>, and </a:t>
            </a:r>
            <a:r>
              <a:rPr lang="en-US" sz="2400" b="1" dirty="0"/>
              <a:t>again</a:t>
            </a:r>
            <a:r>
              <a:rPr lang="en-US" sz="2400" dirty="0"/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E813D-9093-8144-9E13-A9519BDAF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707" y="4623416"/>
            <a:ext cx="1120806" cy="1334292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A4B967-AB45-6E42-ACC9-F7D34957D2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4191368"/>
            <a:ext cx="1308058" cy="1308058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georgiana.jpg">
            <a:extLst>
              <a:ext uri="{FF2B5EF4-FFF2-40B4-BE49-F238E27FC236}">
                <a16:creationId xmlns:a16="http://schemas.microsoft.com/office/drawing/2014/main" id="{793EA41E-3A7F-D84B-B442-08EC85203A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897" y="4005064"/>
            <a:ext cx="1033533" cy="1285498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AD3B6C-49C8-A349-BC40-D495298BBA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473853"/>
            <a:ext cx="1158899" cy="1337771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760EDD-3B4D-9641-B472-862091A8DB56}"/>
              </a:ext>
            </a:extLst>
          </p:cNvPr>
          <p:cNvSpPr txBox="1"/>
          <p:nvPr/>
        </p:nvSpPr>
        <p:spPr>
          <a:xfrm>
            <a:off x="2627784" y="88312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Nooo</a:t>
            </a:r>
            <a:r>
              <a:rPr lang="en-US" dirty="0"/>
              <a:t>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D32ADE-3D46-5F4F-821D-8254A90C0D4D}"/>
              </a:ext>
            </a:extLst>
          </p:cNvPr>
          <p:cNvSpPr/>
          <p:nvPr/>
        </p:nvSpPr>
        <p:spPr>
          <a:xfrm>
            <a:off x="1887328" y="5593956"/>
            <a:ext cx="2228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Don’t’ say it again…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A9FBFC-1923-B046-8103-2175B8A76A68}"/>
              </a:ext>
            </a:extLst>
          </p:cNvPr>
          <p:cNvSpPr/>
          <p:nvPr/>
        </p:nvSpPr>
        <p:spPr>
          <a:xfrm>
            <a:off x="5094989" y="5534229"/>
            <a:ext cx="2065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Yawwwwwwwnnn</a:t>
            </a:r>
            <a:r>
              <a:rPr lang="en-US" dirty="0"/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602F26-D02B-1941-8254-4182DED8D3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283" y="526126"/>
            <a:ext cx="919199" cy="1285498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8BA4D8-DFAD-114F-8645-2D0A77C62A19}"/>
              </a:ext>
            </a:extLst>
          </p:cNvPr>
          <p:cNvSpPr txBox="1"/>
          <p:nvPr/>
        </p:nvSpPr>
        <p:spPr>
          <a:xfrm>
            <a:off x="6876256" y="471143"/>
            <a:ext cx="1703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always say that…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244E4-A640-8847-9141-5FE6E770CD60}"/>
              </a:ext>
            </a:extLst>
          </p:cNvPr>
          <p:cNvSpPr/>
          <p:nvPr/>
        </p:nvSpPr>
        <p:spPr>
          <a:xfrm>
            <a:off x="0" y="6309996"/>
            <a:ext cx="9144000" cy="548004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/>
              <a:t>What is a PhD…? </a:t>
            </a:r>
          </a:p>
        </p:txBody>
      </p:sp>
    </p:spTree>
    <p:extLst>
      <p:ext uri="{BB962C8B-B14F-4D97-AF65-F5344CB8AC3E}">
        <p14:creationId xmlns:p14="http://schemas.microsoft.com/office/powerpoint/2010/main" val="2439314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11881</TotalTime>
  <Words>2871</Words>
  <Application>Microsoft Macintosh PowerPoint</Application>
  <PresentationFormat>On-screen Show (4:3)</PresentationFormat>
  <Paragraphs>523</Paragraphs>
  <Slides>62</Slides>
  <Notes>2</Notes>
  <HiddenSlides>4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ＭＳ Ｐゴシック</vt:lpstr>
      <vt:lpstr>Apple Chancery</vt:lpstr>
      <vt:lpstr>Arial</vt:lpstr>
      <vt:lpstr>Bradley Hand</vt:lpstr>
      <vt:lpstr>Bradley Hand Bold</vt:lpstr>
      <vt:lpstr>Calibri</vt:lpstr>
      <vt:lpstr>Courier</vt:lpstr>
      <vt:lpstr>Helvetica</vt:lpstr>
      <vt:lpstr>LingWai SC Medium</vt:lpstr>
      <vt:lpstr>NimbusSanL</vt:lpstr>
      <vt:lpstr>Wingdings</vt:lpstr>
      <vt:lpstr>Office Theme</vt:lpstr>
      <vt:lpstr>PowerPoint Presentation</vt:lpstr>
      <vt:lpstr>PowerPoint Presentation</vt:lpstr>
      <vt:lpstr>PowerPoint Presentation</vt:lpstr>
      <vt:lpstr>Today’s 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we’ve done…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will…..        </vt:lpstr>
      <vt:lpstr>PowerPoint Presentation</vt:lpstr>
      <vt:lpstr>PowerPoint Presentation</vt:lpstr>
      <vt:lpstr>What we’ve done…</vt:lpstr>
      <vt:lpstr>PowerPoint Presentation</vt:lpstr>
      <vt:lpstr>PowerPoint Presentation</vt:lpstr>
      <vt:lpstr>PowerPoint Presentation</vt:lpstr>
      <vt:lpstr>PowerPoint Presentation</vt:lpstr>
      <vt:lpstr>Originality  …   WHAT have they done?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we’ve done…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Originality  …   WHAT have YOU done? Significance …    WHY did YOU do it? Rigor    …    HOW did YOU do it?</vt:lpstr>
      <vt:lpstr>What we’ve done…</vt:lpstr>
      <vt:lpstr>The End (of this talk) and the beginning of your next step… </vt:lpstr>
      <vt:lpstr>PowerPoint Presentation</vt:lpstr>
    </vt:vector>
  </TitlesOfParts>
  <Company>University of Manchester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Gavin Brown</dc:creator>
  <cp:lastModifiedBy>Gavin Brown</cp:lastModifiedBy>
  <cp:revision>770</cp:revision>
  <cp:lastPrinted>2013-06-22T14:56:24Z</cp:lastPrinted>
  <dcterms:created xsi:type="dcterms:W3CDTF">2010-09-22T09:44:42Z</dcterms:created>
  <dcterms:modified xsi:type="dcterms:W3CDTF">2021-06-17T09:19:44Z</dcterms:modified>
</cp:coreProperties>
</file>